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Slides/notesSlide31.xml" ContentType="application/vnd.openxmlformats-officedocument.presentationml.notesSlide+xml"/>
  <Override PartName="/ppt/slideMasters/slideMaster2.xml" ContentType="application/vnd.openxmlformats-officedocument.presentationml.slideMaster+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slideLayouts/slideLayout22.xml" ContentType="application/vnd.openxmlformats-officedocument.presentationml.slideLayout+xml"/>
  <Override PartName="/ppt/notesSlides/notesSlide17.xml" ContentType="application/vnd.openxmlformats-officedocument.presentationml.notesSlide+xml"/>
  <Override PartName="/ppt/notesSlides/notesSlide1.xml" ContentType="application/vnd.openxmlformats-officedocument.presentationml.notesSlide+xml"/>
  <Override PartName="/ppt/slideLayouts/slideLayout21.xml" ContentType="application/vnd.openxmlformats-officedocument.presentationml.slideLayout+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slideLayouts/slideLayout19.xml" ContentType="application/vnd.openxmlformats-officedocument.presentationml.slideLayout+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26.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7.xml" ContentType="application/vnd.openxmlformats-officedocument.presentationml.notesSlide+xml"/>
  <Override PartName="/ppt/slideLayouts/slideLayout9.xml" ContentType="application/vnd.openxmlformats-officedocument.presentationml.slideLayout+xml"/>
  <Override PartName="/ppt/notesSlides/notesSlide22.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24.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23.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notesSlides/notesSlide25.xml" ContentType="application/vnd.openxmlformats-officedocument.presentationml.notesSlid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36"/>
  </p:notesMasterIdLst>
  <p:sldIdLst>
    <p:sldId id="367" r:id="rId3"/>
    <p:sldId id="475" r:id="rId4"/>
    <p:sldId id="476" r:id="rId5"/>
    <p:sldId id="477" r:id="rId6"/>
    <p:sldId id="465" r:id="rId7"/>
    <p:sldId id="439" r:id="rId8"/>
    <p:sldId id="438" r:id="rId9"/>
    <p:sldId id="410" r:id="rId10"/>
    <p:sldId id="478" r:id="rId11"/>
    <p:sldId id="479" r:id="rId12"/>
    <p:sldId id="485" r:id="rId13"/>
    <p:sldId id="416" r:id="rId14"/>
    <p:sldId id="449" r:id="rId15"/>
    <p:sldId id="448" r:id="rId16"/>
    <p:sldId id="474" r:id="rId17"/>
    <p:sldId id="372" r:id="rId18"/>
    <p:sldId id="370" r:id="rId19"/>
    <p:sldId id="481" r:id="rId20"/>
    <p:sldId id="286" r:id="rId21"/>
    <p:sldId id="287" r:id="rId22"/>
    <p:sldId id="288" r:id="rId23"/>
    <p:sldId id="381" r:id="rId24"/>
    <p:sldId id="382" r:id="rId25"/>
    <p:sldId id="384" r:id="rId26"/>
    <p:sldId id="379" r:id="rId27"/>
    <p:sldId id="482" r:id="rId28"/>
    <p:sldId id="311" r:id="rId29"/>
    <p:sldId id="480" r:id="rId30"/>
    <p:sldId id="383" r:id="rId31"/>
    <p:sldId id="385" r:id="rId32"/>
    <p:sldId id="392" r:id="rId33"/>
    <p:sldId id="393" r:id="rId34"/>
    <p:sldId id="484" r:id="rId35"/>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3238" autoAdjust="0"/>
  </p:normalViewPr>
  <p:slideViewPr>
    <p:cSldViewPr showGuides="1">
      <p:cViewPr>
        <p:scale>
          <a:sx n="80" d="100"/>
          <a:sy n="80" d="100"/>
        </p:scale>
        <p:origin x="-1164" y="108"/>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82"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81"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80"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569225-2BBD-413C-8C74-02058DACDD5A}" type="slidenum">
              <a:rPr lang="en-US" altLang="en-US" smtClean="0"/>
              <a:pPr/>
              <a:t>1</a:t>
            </a:fld>
            <a:endParaRPr lang="en-US" altLang="en-US"/>
          </a:p>
        </p:txBody>
      </p:sp>
    </p:spTree>
    <p:extLst>
      <p:ext uri="{BB962C8B-B14F-4D97-AF65-F5344CB8AC3E}">
        <p14:creationId xmlns:p14="http://schemas.microsoft.com/office/powerpoint/2010/main" val="418930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a:ln/>
        </p:spPr>
      </p:sp>
      <p:sp>
        <p:nvSpPr>
          <p:cNvPr id="4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5650" indent="-290513">
              <a:defRPr>
                <a:solidFill>
                  <a:schemeClr val="tx1"/>
                </a:solidFill>
                <a:latin typeface="Arial" charset="0"/>
              </a:defRPr>
            </a:lvl2pPr>
            <a:lvl3pPr marL="1163638" indent="-231775">
              <a:defRPr>
                <a:solidFill>
                  <a:schemeClr val="tx1"/>
                </a:solidFill>
                <a:latin typeface="Arial" charset="0"/>
              </a:defRPr>
            </a:lvl3pPr>
            <a:lvl4pPr marL="1630363" indent="-231775">
              <a:defRPr>
                <a:solidFill>
                  <a:schemeClr val="tx1"/>
                </a:solidFill>
                <a:latin typeface="Arial" charset="0"/>
              </a:defRPr>
            </a:lvl4pPr>
            <a:lvl5pPr marL="2095500" indent="-231775">
              <a:defRPr>
                <a:solidFill>
                  <a:schemeClr val="tx1"/>
                </a:solidFill>
                <a:latin typeface="Arial" charset="0"/>
              </a:defRPr>
            </a:lvl5pPr>
            <a:lvl6pPr marL="2552700" indent="-231775" eaLnBrk="0" fontAlgn="base" hangingPunct="0">
              <a:spcBef>
                <a:spcPct val="0"/>
              </a:spcBef>
              <a:spcAft>
                <a:spcPct val="0"/>
              </a:spcAft>
              <a:defRPr>
                <a:solidFill>
                  <a:schemeClr val="tx1"/>
                </a:solidFill>
                <a:latin typeface="Arial" charset="0"/>
              </a:defRPr>
            </a:lvl6pPr>
            <a:lvl7pPr marL="3009900" indent="-231775" eaLnBrk="0" fontAlgn="base" hangingPunct="0">
              <a:spcBef>
                <a:spcPct val="0"/>
              </a:spcBef>
              <a:spcAft>
                <a:spcPct val="0"/>
              </a:spcAft>
              <a:defRPr>
                <a:solidFill>
                  <a:schemeClr val="tx1"/>
                </a:solidFill>
                <a:latin typeface="Arial" charset="0"/>
              </a:defRPr>
            </a:lvl7pPr>
            <a:lvl8pPr marL="3467100" indent="-231775" eaLnBrk="0" fontAlgn="base" hangingPunct="0">
              <a:spcBef>
                <a:spcPct val="0"/>
              </a:spcBef>
              <a:spcAft>
                <a:spcPct val="0"/>
              </a:spcAft>
              <a:defRPr>
                <a:solidFill>
                  <a:schemeClr val="tx1"/>
                </a:solidFill>
                <a:latin typeface="Arial" charset="0"/>
              </a:defRPr>
            </a:lvl8pPr>
            <a:lvl9pPr marL="3924300" indent="-231775" eaLnBrk="0" fontAlgn="base" hangingPunct="0">
              <a:spcBef>
                <a:spcPct val="0"/>
              </a:spcBef>
              <a:spcAft>
                <a:spcPct val="0"/>
              </a:spcAft>
              <a:defRPr>
                <a:solidFill>
                  <a:schemeClr val="tx1"/>
                </a:solidFill>
                <a:latin typeface="Arial" charset="0"/>
              </a:defRPr>
            </a:lvl9pPr>
          </a:lstStyle>
          <a:p>
            <a:fld id="{1F67A41D-1141-4AA2-A40D-5EBEC3AEC98A}" type="slidenum">
              <a:rPr lang="en-US" altLang="en-US"/>
              <a:pPr/>
              <a:t>11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12</a:t>
            </a:fld>
            <a:endParaRPr lang="en-US" altLang="en-US"/>
          </a:p>
        </p:txBody>
      </p:sp>
    </p:spTree>
    <p:extLst>
      <p:ext uri="{BB962C8B-B14F-4D97-AF65-F5344CB8AC3E}">
        <p14:creationId xmlns:p14="http://schemas.microsoft.com/office/powerpoint/2010/main" val="105239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Arial" charset="0"/>
                <a:ea typeface="+mn-ea"/>
                <a:cs typeface="+mn-cs"/>
              </a:rPr>
              <a:t>Nucleic acid is an important class of macromolecules found in all cells and viruses. The functions of nucleic acids have to do with the storage and expression of genetic information. Deoxyribonucleic acid (DNA) encodes the information the cell needs to make proteins. A related type of nucleic acid, called ribonucleic acid (RNA), comes in different molecular forms that participate in protein synthesis.</a:t>
            </a:r>
            <a:endParaRPr lang="en-US" altLang="en-US" dirty="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F62A01-81AA-4876-B41A-CFB468AB26B2}" type="slidenum">
              <a:rPr lang="en-US" altLang="en-US" smtClean="0"/>
              <a:pPr/>
              <a:t>13</a:t>
            </a:fld>
            <a:endParaRPr lang="en-US" altLang="en-US"/>
          </a:p>
        </p:txBody>
      </p:sp>
    </p:spTree>
    <p:extLst>
      <p:ext uri="{BB962C8B-B14F-4D97-AF65-F5344CB8AC3E}">
        <p14:creationId xmlns:p14="http://schemas.microsoft.com/office/powerpoint/2010/main" val="207389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Frederick </a:t>
            </a:r>
            <a:r>
              <a:rPr lang="en-US" sz="1200" b="1" i="0" kern="1200" dirty="0">
                <a:solidFill>
                  <a:schemeClr val="tx1"/>
                </a:solidFill>
                <a:effectLst/>
                <a:latin typeface="Arial" charset="0"/>
                <a:ea typeface="+mn-ea"/>
                <a:cs typeface="+mn-cs"/>
              </a:rPr>
              <a:t>Griffith</a:t>
            </a:r>
            <a:r>
              <a:rPr lang="en-US" sz="1200" b="0" i="0" kern="1200" dirty="0">
                <a:solidFill>
                  <a:schemeClr val="tx1"/>
                </a:solidFill>
                <a:effectLst/>
                <a:latin typeface="Arial" charset="0"/>
                <a:ea typeface="+mn-ea"/>
                <a:cs typeface="+mn-cs"/>
              </a:rPr>
              <a:t> was a British </a:t>
            </a:r>
            <a:r>
              <a:rPr lang="en-US" sz="1200" b="0" i="0" kern="1200" dirty="0" smtClean="0">
                <a:solidFill>
                  <a:schemeClr val="tx1"/>
                </a:solidFill>
                <a:effectLst/>
                <a:latin typeface="Arial" charset="0"/>
                <a:ea typeface="+mn-ea"/>
                <a:cs typeface="+mn-cs"/>
              </a:rPr>
              <a:t>bacteriologist</a:t>
            </a:r>
            <a:r>
              <a:rPr lang="en-US" sz="1200" b="0" i="0" kern="1200" dirty="0">
                <a:solidFill>
                  <a:schemeClr val="tx1"/>
                </a:solidFill>
                <a:effectLst/>
                <a:latin typeface="Arial" charset="0"/>
                <a:ea typeface="+mn-ea"/>
                <a:cs typeface="+mn-cs"/>
              </a:rPr>
              <a:t> whose focus </a:t>
            </a:r>
            <a:r>
              <a:rPr lang="en-US" sz="1200" b="0" i="0" kern="1200" dirty="0" smtClean="0">
                <a:solidFill>
                  <a:schemeClr val="tx1"/>
                </a:solidFill>
                <a:effectLst/>
                <a:latin typeface="Arial" charset="0"/>
                <a:ea typeface="+mn-ea"/>
                <a:cs typeface="+mn-cs"/>
              </a:rPr>
              <a:t>was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the</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epidemiology and</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pathology</a:t>
            </a:r>
            <a:r>
              <a:rPr lang="en-US" sz="1200" b="0" i="0" kern="1200" dirty="0">
                <a:solidFill>
                  <a:schemeClr val="tx1"/>
                </a:solidFill>
                <a:effectLst/>
                <a:latin typeface="Arial" charset="0"/>
                <a:ea typeface="+mn-ea"/>
                <a:cs typeface="+mn-cs"/>
              </a:rPr>
              <a:t> of bacterial </a:t>
            </a:r>
            <a:r>
              <a:rPr lang="en-US" sz="1200" b="0" i="0" kern="1200" dirty="0" smtClean="0">
                <a:solidFill>
                  <a:schemeClr val="tx1"/>
                </a:solidFill>
                <a:effectLst/>
                <a:latin typeface="Arial" charset="0"/>
                <a:ea typeface="+mn-ea"/>
                <a:cs typeface="+mn-cs"/>
              </a:rPr>
              <a:t>pneumonia. Pneumonia</a:t>
            </a:r>
            <a:r>
              <a:rPr lang="en-US" sz="1200" b="0" i="0" kern="1200" dirty="0">
                <a:solidFill>
                  <a:schemeClr val="tx1"/>
                </a:solidFill>
                <a:effectLst/>
                <a:latin typeface="Arial" charset="0"/>
                <a:ea typeface="+mn-ea"/>
                <a:cs typeface="+mn-cs"/>
              </a:rPr>
              <a:t> was a serious cause of death </a:t>
            </a:r>
            <a:r>
              <a:rPr lang="en-US" sz="1200" b="0" i="0" kern="1200" dirty="0" smtClean="0">
                <a:solidFill>
                  <a:schemeClr val="tx1"/>
                </a:solidFill>
                <a:effectLst/>
                <a:latin typeface="Arial" charset="0"/>
                <a:ea typeface="+mn-ea"/>
                <a:cs typeface="+mn-cs"/>
              </a:rPr>
              <a:t>during post-WWI</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Spanish flu pandemic, </a:t>
            </a:r>
            <a:r>
              <a:rPr lang="en-US" sz="1200" b="0" i="0" kern="1200" dirty="0">
                <a:solidFill>
                  <a:schemeClr val="tx1"/>
                </a:solidFill>
                <a:effectLst/>
                <a:latin typeface="Arial" charset="0"/>
                <a:ea typeface="+mn-ea"/>
                <a:cs typeface="+mn-cs"/>
              </a:rPr>
              <a:t>and Griffith was studying the possibility of creating a vaccine. </a:t>
            </a:r>
            <a:r>
              <a:rPr lang="en-US" dirty="0" smtClean="0">
                <a:effectLst/>
              </a:rPr>
              <a:t> Griffith's findings were followed by research in the late</a:t>
            </a:r>
            <a:r>
              <a:rPr lang="en-US" baseline="0" dirty="0" smtClean="0">
                <a:effectLst/>
              </a:rPr>
              <a:t> 1930s and early 40s</a:t>
            </a:r>
            <a:r>
              <a:rPr lang="en-US" dirty="0" smtClean="0">
                <a:effectLst/>
              </a:rPr>
              <a:t> that isolated DNA as the material that communicated this genetic information.</a:t>
            </a:r>
          </a:p>
          <a:p>
            <a:pPr fontAlgn="base"/>
            <a:endParaRPr lang="en-US" dirty="0" smtClean="0">
              <a:effectLst/>
            </a:endParaRPr>
          </a:p>
          <a:p>
            <a:pPr fontAlgn="base"/>
            <a:r>
              <a:rPr lang="en-US" dirty="0" smtClean="0">
                <a:effectLst/>
              </a:rPr>
              <a:t>Griffith used two </a:t>
            </a:r>
            <a:r>
              <a:rPr lang="en-US" sz="1200" u="none" strike="noStrike" kern="1200" dirty="0" smtClean="0">
                <a:solidFill>
                  <a:schemeClr val="tx1"/>
                </a:solidFill>
                <a:effectLst/>
                <a:latin typeface="Arial" charset="0"/>
                <a:ea typeface="+mn-ea"/>
                <a:cs typeface="+mn-cs"/>
              </a:rPr>
              <a:t>strains</a:t>
            </a:r>
            <a:r>
              <a:rPr lang="en-US" dirty="0" smtClean="0">
                <a:effectLst/>
              </a:rPr>
              <a:t> of pneumococcus (Streptococcus pneumoniae) bacteria which infect </a:t>
            </a:r>
            <a:r>
              <a:rPr lang="en-US" sz="1200" u="none" strike="noStrike" kern="1200" dirty="0" smtClean="0">
                <a:solidFill>
                  <a:schemeClr val="tx1"/>
                </a:solidFill>
                <a:effectLst/>
                <a:latin typeface="Arial" charset="0"/>
                <a:ea typeface="+mn-ea"/>
                <a:cs typeface="+mn-cs"/>
              </a:rPr>
              <a:t>mice</a:t>
            </a:r>
            <a:r>
              <a:rPr lang="en-US" dirty="0" smtClean="0">
                <a:effectLst/>
              </a:rPr>
              <a:t> – a type S (smooth) which was </a:t>
            </a:r>
            <a:r>
              <a:rPr lang="en-US" sz="1200" u="none" strike="noStrike" kern="1200" dirty="0" smtClean="0">
                <a:solidFill>
                  <a:schemeClr val="tx1"/>
                </a:solidFill>
                <a:effectLst/>
                <a:latin typeface="Arial" charset="0"/>
                <a:ea typeface="+mn-ea"/>
                <a:cs typeface="+mn-cs"/>
              </a:rPr>
              <a:t>virulent</a:t>
            </a:r>
            <a:r>
              <a:rPr lang="en-US" dirty="0" smtClean="0">
                <a:effectLst/>
              </a:rPr>
              <a:t>, and a type -R (rough) strain which was nonvirulent. The S strain synthesized a </a:t>
            </a:r>
            <a:r>
              <a:rPr lang="en-US" sz="1200" u="none" strike="noStrike" kern="1200" dirty="0" smtClean="0">
                <a:solidFill>
                  <a:schemeClr val="tx1"/>
                </a:solidFill>
                <a:effectLst/>
                <a:latin typeface="Arial" charset="0"/>
                <a:ea typeface="+mn-ea"/>
                <a:cs typeface="+mn-cs"/>
              </a:rPr>
              <a:t>polysaccharide</a:t>
            </a:r>
            <a:r>
              <a:rPr lang="en-US" dirty="0" smtClean="0">
                <a:effectLst/>
              </a:rPr>
              <a:t> capsule that protected itself from the host's </a:t>
            </a:r>
            <a:r>
              <a:rPr lang="en-US" sz="1200" u="none" strike="noStrike" kern="1200" dirty="0" smtClean="0">
                <a:solidFill>
                  <a:schemeClr val="tx1"/>
                </a:solidFill>
                <a:effectLst/>
                <a:latin typeface="Arial" charset="0"/>
                <a:ea typeface="+mn-ea"/>
                <a:cs typeface="+mn-cs"/>
              </a:rPr>
              <a:t>immune system</a:t>
            </a:r>
            <a:r>
              <a:rPr lang="en-US" dirty="0" smtClean="0">
                <a:effectLst/>
              </a:rPr>
              <a:t>, resulting in the death of the host, while the R strain did not have that protective capsule and was defeated by the host's immune system. </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For the first stage of the </a:t>
            </a:r>
            <a:r>
              <a:rPr lang="en-US" sz="1200" b="0" i="0" u="none" strike="noStrike" kern="1200" dirty="0" smtClean="0">
                <a:solidFill>
                  <a:schemeClr val="tx1"/>
                </a:solidFill>
                <a:effectLst/>
                <a:latin typeface="Arial" charset="0"/>
                <a:ea typeface="+mn-ea"/>
                <a:cs typeface="+mn-cs"/>
              </a:rPr>
              <a:t>transforming principle experiment</a:t>
            </a:r>
            <a:r>
              <a:rPr lang="en-US" sz="1200" b="0" i="0" kern="1200" dirty="0" smtClean="0">
                <a:solidFill>
                  <a:schemeClr val="tx1"/>
                </a:solidFill>
                <a:effectLst/>
                <a:latin typeface="Arial" charset="0"/>
                <a:ea typeface="+mn-ea"/>
                <a:cs typeface="+mn-cs"/>
              </a:rPr>
              <a:t>, Griffith showed that mice injected with S died but when injected with R lived and showed few symptoms.</a:t>
            </a:r>
            <a:r>
              <a:rPr lang="en-US" dirty="0" smtClean="0">
                <a:effectLst/>
              </a:rPr>
              <a:t> </a:t>
            </a:r>
            <a:r>
              <a:rPr lang="en-US" sz="1200" b="0" i="0" kern="1200" dirty="0" smtClean="0">
                <a:solidFill>
                  <a:schemeClr val="tx1"/>
                </a:solidFill>
                <a:effectLst/>
                <a:latin typeface="Arial" charset="0"/>
                <a:ea typeface="+mn-ea"/>
                <a:cs typeface="+mn-cs"/>
              </a:rPr>
              <a:t>The next stage showed that if the mice were injected with type S that had been killed by heat, the mice all lived, indicating that the bacteria had been rendered ineffective.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The interesting results came with the third part of the experiment, where mice were injected with a mixture of heat killed S and live R.</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Interestingly enough, the mice all died, indicating that some sort on information had been passed from the dead type S to the live type R. Blood sampling showed that the blood of the dead mice contained both live type S and live type R bacteria.</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Somehow the type S had been transformed into the type R strain, a process he called ‘the transforming principle’.</a:t>
            </a:r>
          </a:p>
          <a:p>
            <a:endParaRPr lang="en-US" dirty="0" smtClean="0">
              <a:effectLst/>
            </a:endParaRPr>
          </a:p>
          <a:p>
            <a:r>
              <a:rPr lang="en-US" dirty="0" smtClean="0">
                <a:effectLst/>
              </a:rPr>
              <a:t>Today, we know that the "transforming principle" Griffith observed was the </a:t>
            </a:r>
            <a:r>
              <a:rPr lang="en-US" sz="1200" u="none" strike="noStrike" kern="1200" dirty="0" smtClean="0">
                <a:solidFill>
                  <a:schemeClr val="tx1"/>
                </a:solidFill>
                <a:effectLst/>
                <a:latin typeface="Arial" charset="0"/>
                <a:ea typeface="+mn-ea"/>
                <a:cs typeface="+mn-cs"/>
              </a:rPr>
              <a:t>DNA</a:t>
            </a:r>
            <a:r>
              <a:rPr lang="en-US" dirty="0" smtClean="0">
                <a:effectLst/>
              </a:rPr>
              <a:t> of the S strain bacteria. While the bacteria had been killed, the DNA had survived the heating process and was taken up by the R strain bacteria. The S strain DNA contains the genes that form the smooth protective polysaccharide capsule. Equipped with this gene, the former R strain bacteria were now protected from the host's immune system and could kill the host.</a:t>
            </a:r>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This</a:t>
            </a:r>
            <a:r>
              <a:rPr lang="en-US" sz="1200" b="0" i="0" kern="1200" baseline="0" dirty="0">
                <a:solidFill>
                  <a:schemeClr val="tx1"/>
                </a:solidFill>
                <a:effectLst/>
                <a:latin typeface="Arial" charset="0"/>
                <a:ea typeface="+mn-ea"/>
                <a:cs typeface="+mn-cs"/>
              </a:rPr>
              <a:t> discovery was followed by the famous </a:t>
            </a:r>
            <a:r>
              <a:rPr lang="en-US" sz="1200" b="1" i="0" kern="1200" baseline="0" dirty="0">
                <a:solidFill>
                  <a:schemeClr val="tx1"/>
                </a:solidFill>
                <a:effectLst/>
                <a:latin typeface="Arial" charset="0"/>
                <a:ea typeface="+mn-ea"/>
                <a:cs typeface="+mn-cs"/>
              </a:rPr>
              <a:t>Avery, MacLeod and </a:t>
            </a:r>
            <a:r>
              <a:rPr lang="en-GB" b="1" dirty="0"/>
              <a:t>McCarty</a:t>
            </a:r>
            <a:r>
              <a:rPr lang="en-GB" b="0" dirty="0"/>
              <a:t>’s</a:t>
            </a:r>
            <a:r>
              <a:rPr lang="en-GB" b="1" dirty="0"/>
              <a:t> </a:t>
            </a:r>
            <a:r>
              <a:rPr lang="en-GB" b="0" dirty="0"/>
              <a:t>1944</a:t>
            </a:r>
            <a:r>
              <a:rPr lang="en-GB" b="0" baseline="0" dirty="0"/>
              <a:t> experiment </a:t>
            </a:r>
            <a:r>
              <a:rPr lang="en-GB" baseline="0" dirty="0"/>
              <a:t>to show that genetic material is DNA. They digested transforming extract with DNase to show loss of transforming ability. And when they just purified DNA from the extract, that successfully transformed non-virulent bacteria into virulent form. </a:t>
            </a: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14</a:t>
            </a:fld>
            <a:endParaRPr lang="en-US" altLang="en-US"/>
          </a:p>
        </p:txBody>
      </p:sp>
    </p:spTree>
    <p:extLst>
      <p:ext uri="{BB962C8B-B14F-4D97-AF65-F5344CB8AC3E}">
        <p14:creationId xmlns:p14="http://schemas.microsoft.com/office/powerpoint/2010/main" val="11362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Bacteriologists suspected the transforming factor was some kind of protein. The transforming principle could be precipitated with alcohol, which showed that it was not a carbohydrate like the polysaccharide coat itself. But Avery and McCarty observed that proteases - enzymes that degrade proteins - did not destroy the transforming principle. Neither did lipases - enzymes that digest lipids. They found that the transforming substance was rich in nucleic acids, but ribonuclease, which digests RNA, did not inactivate the substance. They also found that the transforming principle had a high molecular weight. They had isolated DNA. This was the agent that could produce an enduring, heritable change in an organism.</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Until then, biochemists had assumed that deoxyribonucleic acid was a relatively unimportant, structural chemical in chromosomes and that proteins, with their greater chemical complexity, transmitted genetic traits.</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15</a:t>
            </a:fld>
            <a:endParaRPr lang="en-US" altLang="en-US"/>
          </a:p>
        </p:txBody>
      </p:sp>
    </p:spTree>
    <p:extLst>
      <p:ext uri="{BB962C8B-B14F-4D97-AF65-F5344CB8AC3E}">
        <p14:creationId xmlns:p14="http://schemas.microsoft.com/office/powerpoint/2010/main" val="152512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r>
              <a:rPr lang="en-CA" altLang="en-US" dirty="0" smtClean="0">
                <a:latin typeface="Arial" panose="020B0604020202020204" pitchFamily="34" charset="0"/>
              </a:rPr>
              <a:t>.</a:t>
            </a:r>
          </a:p>
          <a:p>
            <a:endParaRPr lang="en-CA" altLang="en-US" dirty="0" smtClean="0">
              <a:latin typeface="Arial" panose="020B0604020202020204" pitchFamily="34" charset="0"/>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16</a:t>
            </a:fld>
            <a:endParaRPr lang="en-US" altLang="en-US"/>
          </a:p>
        </p:txBody>
      </p:sp>
    </p:spTree>
    <p:extLst>
      <p:ext uri="{BB962C8B-B14F-4D97-AF65-F5344CB8AC3E}">
        <p14:creationId xmlns:p14="http://schemas.microsoft.com/office/powerpoint/2010/main" val="214571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Nucleic acids (DNA and RNA) are polymers. The monomeric units are called nucleotides, which have three components: nitrogenous bases, sugar and phosphate.</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0FB9C-F81A-4253-867F-FC048EC8660A}" type="slidenum">
              <a:rPr lang="en-US" altLang="en-US" smtClean="0"/>
              <a:pPr/>
              <a:t>17</a:t>
            </a:fld>
            <a:endParaRPr lang="en-US" altLang="en-US"/>
          </a:p>
        </p:txBody>
      </p:sp>
    </p:spTree>
    <p:extLst>
      <p:ext uri="{BB962C8B-B14F-4D97-AF65-F5344CB8AC3E}">
        <p14:creationId xmlns:p14="http://schemas.microsoft.com/office/powerpoint/2010/main" val="750005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D0065-A2CB-42DE-8C49-E9B3E93C91D3}" type="slidenum">
              <a:rPr lang="en-US" altLang="en-US" smtClean="0"/>
              <a:pPr/>
              <a:t>19</a:t>
            </a:fld>
            <a:endParaRPr lang="en-US" altLang="en-US"/>
          </a:p>
        </p:txBody>
      </p:sp>
      <p:sp>
        <p:nvSpPr>
          <p:cNvPr id="153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sugar has five carbons and has the common name Pentose. The numbering of the carbon atoms are shown (important!) and are followed by the symbol prime (‘) to distinguish them from the numbered atoms on the nitrogenous bases. Nucleic acids have two kinds of </a:t>
            </a:r>
            <a:r>
              <a:rPr lang="en-US" altLang="en-US" dirty="0" err="1">
                <a:latin typeface="Arial" panose="020B0604020202020204" pitchFamily="34" charset="0"/>
              </a:rPr>
              <a:t>pentoses</a:t>
            </a:r>
            <a:r>
              <a:rPr lang="en-US" altLang="en-US" dirty="0">
                <a:latin typeface="Arial" panose="020B0604020202020204" pitchFamily="34" charset="0"/>
              </a:rPr>
              <a:t>: ribose and deoxyribose. The difference occurs at the 2’ position that has OH group in ribose sugar and H in deoxyribose sugar. The nitrogenous base (purine or pyrimidine) is covalently linked to the pentose sugar at 1’ carbon and the phosphate group is linked by an ester bond at the 5’ carbon.</a:t>
            </a:r>
          </a:p>
        </p:txBody>
      </p:sp>
    </p:spTree>
    <p:extLst>
      <p:ext uri="{BB962C8B-B14F-4D97-AF65-F5344CB8AC3E}">
        <p14:creationId xmlns:p14="http://schemas.microsoft.com/office/powerpoint/2010/main" val="2810818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C6F435-13B8-4942-B7BC-3A38CDFC94AE}" type="slidenum">
              <a:rPr lang="en-US" altLang="en-US" smtClean="0"/>
              <a:pPr/>
              <a:t>20</a:t>
            </a:fld>
            <a:endParaRPr lang="en-US" altLang="en-US"/>
          </a:p>
        </p:txBody>
      </p:sp>
      <p:sp>
        <p:nvSpPr>
          <p:cNvPr id="174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nitrogenous bases are of two types: purine and pyrimidine. </a:t>
            </a:r>
            <a:r>
              <a:rPr lang="en-US" sz="1200" b="0" i="0" kern="1200" dirty="0" smtClean="0">
                <a:solidFill>
                  <a:schemeClr val="tx1"/>
                </a:solidFill>
                <a:effectLst/>
                <a:latin typeface="Arial" charset="0"/>
                <a:ea typeface="+mn-ea"/>
                <a:cs typeface="+mn-cs"/>
              </a:rPr>
              <a:t> </a:t>
            </a:r>
            <a:r>
              <a:rPr lang="en-US" sz="1200" b="1" i="0" kern="1200" dirty="0" smtClean="0">
                <a:solidFill>
                  <a:schemeClr val="tx1"/>
                </a:solidFill>
                <a:effectLst/>
                <a:latin typeface="Arial" charset="0"/>
                <a:ea typeface="+mn-ea"/>
                <a:cs typeface="+mn-cs"/>
              </a:rPr>
              <a:t>Purines</a:t>
            </a:r>
            <a:r>
              <a:rPr lang="en-US" sz="1200" b="0" i="0" kern="1200" dirty="0" smtClean="0">
                <a:solidFill>
                  <a:schemeClr val="tx1"/>
                </a:solidFill>
                <a:effectLst/>
                <a:latin typeface="Arial" charset="0"/>
                <a:ea typeface="+mn-ea"/>
                <a:cs typeface="+mn-cs"/>
              </a:rPr>
              <a:t> consist of a six-membered and a five-membered nitrogen-containing ring, fused together. </a:t>
            </a:r>
            <a:r>
              <a:rPr lang="en-US" sz="1200" b="1" i="0" kern="1200" dirty="0" err="1" smtClean="0">
                <a:solidFill>
                  <a:schemeClr val="tx1"/>
                </a:solidFill>
                <a:effectLst/>
                <a:latin typeface="Arial" charset="0"/>
                <a:ea typeface="+mn-ea"/>
                <a:cs typeface="+mn-cs"/>
              </a:rPr>
              <a:t>Pyridmidines</a:t>
            </a:r>
            <a:r>
              <a:rPr lang="en-US" sz="1200" b="0" i="0" kern="1200" dirty="0" smtClean="0">
                <a:solidFill>
                  <a:schemeClr val="tx1"/>
                </a:solidFill>
                <a:effectLst/>
                <a:latin typeface="Arial" charset="0"/>
                <a:ea typeface="+mn-ea"/>
                <a:cs typeface="+mn-cs"/>
              </a:rPr>
              <a:t> have only a six-membered nitrogen-containing ring.</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The </a:t>
            </a:r>
            <a:r>
              <a:rPr lang="en-US" altLang="en-US" dirty="0">
                <a:latin typeface="Arial" panose="020B0604020202020204" pitchFamily="34" charset="0"/>
              </a:rPr>
              <a:t>numbering conventions are shown. The N-1 of pyrimidine and N-9 of purine are covalently linked to the 1’ carbon of the pentose sugar in DNA and RNA.</a:t>
            </a:r>
          </a:p>
        </p:txBody>
      </p:sp>
    </p:spTree>
    <p:extLst>
      <p:ext uri="{BB962C8B-B14F-4D97-AF65-F5344CB8AC3E}">
        <p14:creationId xmlns:p14="http://schemas.microsoft.com/office/powerpoint/2010/main" val="57503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2FDD6B-7B03-4D98-AEEB-960C33C2285D}" type="slidenum">
              <a:rPr lang="en-US" altLang="en-US" smtClean="0"/>
              <a:pPr/>
              <a:t>21</a:t>
            </a:fld>
            <a:endParaRPr lang="en-US" altLang="en-US"/>
          </a:p>
        </p:txBody>
      </p:sp>
      <p:sp>
        <p:nvSpPr>
          <p:cNvPr id="19459"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Major purine and pyrimidine bases. Adenine, guanine and cytosine are common to both DNA and RNA. It is important to note that Thymine is present in DNA whereas Uracil occurs in RNA.</a:t>
            </a:r>
          </a:p>
        </p:txBody>
      </p:sp>
    </p:spTree>
    <p:extLst>
      <p:ext uri="{BB962C8B-B14F-4D97-AF65-F5344CB8AC3E}">
        <p14:creationId xmlns:p14="http://schemas.microsoft.com/office/powerpoint/2010/main" val="316786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a:t>
            </a:fld>
            <a:endParaRPr lang="en-US" altLang="en-US"/>
          </a:p>
        </p:txBody>
      </p:sp>
    </p:spTree>
    <p:extLst>
      <p:ext uri="{BB962C8B-B14F-4D97-AF65-F5344CB8AC3E}">
        <p14:creationId xmlns:p14="http://schemas.microsoft.com/office/powerpoint/2010/main" val="2850666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0759B-EA8F-4D95-A3C5-0B9FE9AB52B9}" type="slidenum">
              <a:rPr lang="en-US" altLang="en-US" smtClean="0"/>
              <a:pPr/>
              <a:t>22</a:t>
            </a:fld>
            <a:endParaRPr lang="en-US" altLang="en-US"/>
          </a:p>
        </p:txBody>
      </p:sp>
      <p:sp>
        <p:nvSpPr>
          <p:cNvPr id="21507"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1508"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err="1">
                <a:latin typeface="Arial" panose="020B0604020202020204" pitchFamily="34" charset="0"/>
                <a:ea typeface="DejaVu Sans" charset="0"/>
                <a:cs typeface="DejaVu Sans" charset="0"/>
              </a:rPr>
              <a:t>Deoxyribonucleotides</a:t>
            </a:r>
            <a:r>
              <a:rPr lang="en-US" altLang="en-US" b="1" dirty="0">
                <a:latin typeface="Arial" panose="020B0604020202020204" pitchFamily="34" charset="0"/>
                <a:ea typeface="DejaVu Sans" charset="0"/>
                <a:cs typeface="DejaVu Sans" charset="0"/>
              </a:rPr>
              <a:t>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dT</a:t>
            </a:r>
            <a:r>
              <a:rPr lang="en-US" altLang="en-US" dirty="0">
                <a:latin typeface="Arial" panose="020B0604020202020204" pitchFamily="34" charset="0"/>
                <a:ea typeface="DejaVu Sans" charset="0"/>
                <a:cs typeface="DejaVu Sans" charset="0"/>
              </a:rPr>
              <a: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a:t>
            </a:r>
            <a:r>
              <a:rPr lang="en-US" altLang="en-US" dirty="0" err="1">
                <a:latin typeface="Arial" panose="020B0604020202020204" pitchFamily="34" charset="0"/>
                <a:ea typeface="DejaVu Sans" charset="0"/>
                <a:cs typeface="DejaVu Sans" charset="0"/>
              </a:rPr>
              <a:t>deoxyribonucleotides</a:t>
            </a:r>
            <a:r>
              <a:rPr lang="en-US" altLang="en-US" dirty="0">
                <a:latin typeface="Arial" panose="020B0604020202020204" pitchFamily="34" charset="0"/>
                <a:ea typeface="DejaVu Sans" charset="0"/>
                <a:cs typeface="DejaVu Sans" charset="0"/>
              </a:rPr>
              <a:t>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82470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1D99F-4B6A-4165-A589-6156A26F8548}" type="slidenum">
              <a:rPr lang="en-US" altLang="en-US" smtClean="0"/>
              <a:pPr/>
              <a:t>23</a:t>
            </a:fld>
            <a:endParaRPr lang="en-US" altLang="en-US"/>
          </a:p>
        </p:txBody>
      </p:sp>
      <p:sp>
        <p:nvSpPr>
          <p:cNvPr id="23555"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3556"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Deoxyribonucleotides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dT,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deoxyribonucleotides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180418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4F30C8-A585-4556-81DB-9667F4BA97A9}" type="slidenum">
              <a:rPr lang="en-US" altLang="en-US" smtClean="0"/>
              <a:pPr/>
              <a:t>24</a:t>
            </a:fld>
            <a:endParaRPr lang="en-US" altLang="en-US"/>
          </a:p>
        </p:txBody>
      </p:sp>
      <p:sp>
        <p:nvSpPr>
          <p:cNvPr id="29699"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Hydrolysis of RNA under alkaline conditions.</a:t>
            </a:r>
            <a:r>
              <a:rPr lang="en-US" altLang="en-US" dirty="0">
                <a:latin typeface="Arial" panose="020B0604020202020204" pitchFamily="34" charset="0"/>
                <a:ea typeface="DejaVu Sans" charset="0"/>
                <a:cs typeface="DejaVu Sans" charset="0"/>
              </a:rPr>
              <a:t> </a:t>
            </a: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smtClean="0">
                <a:latin typeface="Arial" panose="020B0604020202020204" pitchFamily="34" charset="0"/>
                <a:ea typeface="DejaVu Sans" charset="0"/>
                <a:cs typeface="DejaVu Sans" charset="0"/>
              </a:rPr>
              <a:t>There are three reasons why DNA is more stable than RNA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Double Strand: </a:t>
            </a:r>
            <a:r>
              <a:rPr lang="en-US" sz="1200" b="0" i="0" kern="1200" dirty="0" smtClean="0">
                <a:solidFill>
                  <a:schemeClr val="tx1"/>
                </a:solidFill>
                <a:effectLst/>
                <a:latin typeface="Arial" charset="0"/>
                <a:ea typeface="+mn-ea"/>
                <a:cs typeface="+mn-cs"/>
              </a:rPr>
              <a:t>DNA is double stranded which makes it stable because Hydrogen bonding between bases release free energy providing it thermodynamic stability.</a:t>
            </a: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Lacking 2′ OH: </a:t>
            </a:r>
            <a:r>
              <a:rPr lang="en-US" sz="1200" b="0" i="0" kern="1200" dirty="0" smtClean="0">
                <a:solidFill>
                  <a:schemeClr val="tx1"/>
                </a:solidFill>
                <a:effectLst/>
                <a:latin typeface="Arial" charset="0"/>
                <a:ea typeface="+mn-ea"/>
                <a:cs typeface="+mn-cs"/>
              </a:rPr>
              <a:t>OH groups are reactive by nature. However, in DNA the sugar molecule does not have a spare OH group. The sole OH group it possess is used up in making phosphodiester bonds. This further makes DNA immune to chemical reactions. While RNA has extra OH group which making it chemically promiscuous. </a:t>
            </a:r>
            <a:r>
              <a:rPr lang="en-US" altLang="en-US" dirty="0" smtClean="0">
                <a:latin typeface="Arial" panose="020B0604020202020204" pitchFamily="34" charset="0"/>
                <a:ea typeface="DejaVu Sans" charset="0"/>
                <a:cs typeface="DejaVu Sans" charset="0"/>
              </a:rPr>
              <a:t>The </a:t>
            </a:r>
            <a:r>
              <a:rPr lang="en-US" altLang="en-US" dirty="0">
                <a:latin typeface="Arial" panose="020B0604020202020204" pitchFamily="34" charset="0"/>
                <a:ea typeface="DejaVu Sans" charset="0"/>
                <a:cs typeface="DejaVu Sans" charset="0"/>
              </a:rPr>
              <a:t>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 acts as a nucleophile in an intramolecular displacement.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-cyclic monophosphate derivative is further hydrolyzed to a mixture of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and 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-monophosphates. DNA, which lacks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hydroxyls, is stable under similar conditions</a:t>
            </a:r>
            <a:r>
              <a:rPr lang="en-US" altLang="en-US"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Stability of Thymine over Uracil:</a:t>
            </a:r>
            <a:r>
              <a:rPr lang="en-US" sz="1200" b="0" i="0" kern="1200" dirty="0" smtClean="0">
                <a:solidFill>
                  <a:schemeClr val="tx1"/>
                </a:solidFill>
                <a:effectLst/>
                <a:latin typeface="Arial" charset="0"/>
                <a:ea typeface="+mn-ea"/>
                <a:cs typeface="+mn-cs"/>
              </a:rPr>
              <a:t> Thymine is more resistant to </a:t>
            </a:r>
            <a:r>
              <a:rPr lang="en-US" sz="1200" b="0" i="0" kern="1200" dirty="0" err="1" smtClean="0">
                <a:solidFill>
                  <a:schemeClr val="tx1"/>
                </a:solidFill>
                <a:effectLst/>
                <a:latin typeface="Arial" charset="0"/>
                <a:ea typeface="+mn-ea"/>
                <a:cs typeface="+mn-cs"/>
              </a:rPr>
              <a:t>photomutation</a:t>
            </a:r>
            <a:r>
              <a:rPr lang="en-US" sz="1200" b="0" i="0" kern="1200" dirty="0" smtClean="0">
                <a:solidFill>
                  <a:schemeClr val="tx1"/>
                </a:solidFill>
                <a:effectLst/>
                <a:latin typeface="Arial" charset="0"/>
                <a:ea typeface="+mn-ea"/>
                <a:cs typeface="+mn-cs"/>
              </a:rPr>
              <a:t> than Uracil. This makes DNA resistance stronger towards radioactive mutagenic agents.</a:t>
            </a:r>
            <a:endParaRPr lang="en-US" altLang="en-US"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Arial" panose="020B0604020202020204" pitchFamily="34" charset="0"/>
                <a:ea typeface="DejaVu Sans" charset="0"/>
                <a:cs typeface="DejaVu Sans" charset="0"/>
              </a:rPr>
              <a:t>The more stable DNA is used to store genetic information whereas the less stable RNA is used as </a:t>
            </a:r>
            <a:r>
              <a:rPr lang="en-US" altLang="en-US" dirty="0" smtClean="0">
                <a:latin typeface="Arial" panose="020B0604020202020204" pitchFamily="34" charset="0"/>
                <a:ea typeface="DejaVu Sans" charset="0"/>
                <a:cs typeface="DejaVu Sans" charset="0"/>
              </a:rPr>
              <a:t>an</a:t>
            </a:r>
            <a:r>
              <a:rPr lang="en-US" altLang="en-US" baseline="0" dirty="0" smtClean="0">
                <a:latin typeface="Arial" panose="020B0604020202020204" pitchFamily="34" charset="0"/>
                <a:ea typeface="DejaVu Sans" charset="0"/>
                <a:cs typeface="DejaVu Sans" charset="0"/>
              </a:rPr>
              <a:t> </a:t>
            </a:r>
            <a:r>
              <a:rPr lang="en-US" altLang="en-US" dirty="0" smtClean="0">
                <a:latin typeface="Arial" panose="020B0604020202020204" pitchFamily="34" charset="0"/>
                <a:ea typeface="DejaVu Sans" charset="0"/>
                <a:cs typeface="DejaVu Sans" charset="0"/>
              </a:rPr>
              <a:t>intermediate </a:t>
            </a:r>
            <a:r>
              <a:rPr lang="en-US" altLang="en-US" dirty="0">
                <a:latin typeface="Arial" panose="020B0604020202020204" pitchFamily="34" charset="0"/>
                <a:ea typeface="DejaVu Sans" charset="0"/>
                <a:cs typeface="DejaVu Sans" charset="0"/>
              </a:rPr>
              <a:t>copy for protein synthesis (See Central Dogma).</a:t>
            </a:r>
          </a:p>
        </p:txBody>
      </p:sp>
    </p:spTree>
    <p:extLst>
      <p:ext uri="{BB962C8B-B14F-4D97-AF65-F5344CB8AC3E}">
        <p14:creationId xmlns:p14="http://schemas.microsoft.com/office/powerpoint/2010/main" val="38842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5B668-C78F-4783-AA51-1B9ED1877F5B}" type="slidenum">
              <a:rPr lang="en-US" altLang="en-US" smtClean="0"/>
              <a:pPr/>
              <a:t>25</a:t>
            </a:fld>
            <a:endParaRPr lang="en-US" altLang="en-US"/>
          </a:p>
        </p:txBody>
      </p:sp>
      <p:sp>
        <p:nvSpPr>
          <p:cNvPr id="2560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smtClean="0">
                <a:latin typeface="Arial" panose="020B0604020202020204" pitchFamily="34" charset="0"/>
                <a:ea typeface="DejaVu Sans" charset="0"/>
                <a:cs typeface="DejaVu Sans" charset="0"/>
              </a:rPr>
              <a:t>First take a look at the left</a:t>
            </a:r>
            <a:r>
              <a:rPr lang="en-US" altLang="en-US" b="0" baseline="0" dirty="0" smtClean="0">
                <a:latin typeface="Arial" panose="020B0604020202020204" pitchFamily="34" charset="0"/>
                <a:ea typeface="DejaVu Sans" charset="0"/>
                <a:cs typeface="DejaVu Sans" charset="0"/>
              </a:rPr>
              <a:t> hand side figure. It gives you an idea of the backbone of DNA structure. The 5’ and 3’ end of the backbone is given on the right hand side figure.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b="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smtClean="0">
                <a:latin typeface="Arial" panose="020B0604020202020204" pitchFamily="34" charset="0"/>
                <a:ea typeface="DejaVu Sans" charset="0"/>
                <a:cs typeface="DejaVu Sans" charset="0"/>
              </a:rPr>
              <a:t>A </a:t>
            </a:r>
            <a:r>
              <a:rPr lang="en-US" altLang="en-US" b="0" dirty="0">
                <a:latin typeface="Arial" panose="020B0604020202020204" pitchFamily="34" charset="0"/>
                <a:ea typeface="DejaVu Sans" charset="0"/>
                <a:cs typeface="DejaVu Sans" charset="0"/>
              </a:rPr>
              <a:t>single nucleotide chain contains a pentose-phosphate</a:t>
            </a:r>
            <a:r>
              <a:rPr lang="en-US" altLang="en-US" b="0" baseline="0" dirty="0">
                <a:latin typeface="Arial" panose="020B0604020202020204" pitchFamily="34" charset="0"/>
                <a:ea typeface="DejaVu Sans" charset="0"/>
                <a:cs typeface="DejaVu Sans" charset="0"/>
              </a:rPr>
              <a:t> backbone. Individual pentose rings are connected through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a:t>
            </a:r>
            <a:r>
              <a:rPr lang="en-US" sz="1200" b="0" i="0" kern="1200" dirty="0" smtClean="0">
                <a:solidFill>
                  <a:schemeClr val="tx1"/>
                </a:solidFill>
                <a:effectLst/>
                <a:latin typeface="Arial" charset="0"/>
                <a:ea typeface="+mn-ea"/>
                <a:cs typeface="+mn-cs"/>
              </a:rPr>
              <a:t>Phosphodiester linkage is created when a phosphoric acid molecule (H</a:t>
            </a:r>
            <a:r>
              <a:rPr lang="en-US" sz="1200" b="0" i="0" kern="1200" baseline="-25000" dirty="0" smtClean="0">
                <a:solidFill>
                  <a:schemeClr val="tx1"/>
                </a:solidFill>
                <a:effectLst/>
                <a:latin typeface="Arial" charset="0"/>
                <a:ea typeface="+mn-ea"/>
                <a:cs typeface="+mn-cs"/>
              </a:rPr>
              <a:t>3</a:t>
            </a:r>
            <a:r>
              <a:rPr lang="en-US" sz="1200" b="0" i="0" kern="1200" dirty="0" smtClean="0">
                <a:solidFill>
                  <a:schemeClr val="tx1"/>
                </a:solidFill>
                <a:effectLst/>
                <a:latin typeface="Arial" charset="0"/>
                <a:ea typeface="+mn-ea"/>
                <a:cs typeface="+mn-cs"/>
              </a:rPr>
              <a:t>PO</a:t>
            </a:r>
            <a:r>
              <a:rPr lang="en-US" sz="1200" b="0" i="0" kern="1200" baseline="-25000" dirty="0" smtClean="0">
                <a:solidFill>
                  <a:schemeClr val="tx1"/>
                </a:solidFill>
                <a:effectLst/>
                <a:latin typeface="Arial" charset="0"/>
                <a:ea typeface="+mn-ea"/>
                <a:cs typeface="+mn-cs"/>
              </a:rPr>
              <a:t>4</a:t>
            </a:r>
            <a:r>
              <a:rPr lang="en-US" sz="1200" b="0" i="0" kern="1200" dirty="0" smtClean="0">
                <a:solidFill>
                  <a:schemeClr val="tx1"/>
                </a:solidFill>
                <a:effectLst/>
                <a:latin typeface="Arial" charset="0"/>
                <a:ea typeface="+mn-ea"/>
                <a:cs typeface="+mn-cs"/>
              </a:rPr>
              <a:t>) is linked with two hydroxyl groups (–OH) of two other molecules, forming two ester bonds and removing two water molecules. In a polynucleotide chain, nucleotides are linked together by phosphodiester bonds. A phosphodiester bond occurs when phosphate forms two ester bonds. The first ester bond already exists between the phosphate group and the sugar of a nucleotide. The second ester bond is formed by reacting to a hydroxyl group (–OH) in a second molecule. Each formation of an ester bond removes a water molecule.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b="0" i="0" kern="1200" dirty="0" smtClean="0">
              <a:solidFill>
                <a:schemeClr val="tx1"/>
              </a:solidFill>
              <a:effectLst/>
              <a:latin typeface="Arial"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baseline="0" dirty="0" smtClean="0">
                <a:latin typeface="Arial" panose="020B0604020202020204" pitchFamily="34" charset="0"/>
                <a:ea typeface="DejaVu Sans" charset="0"/>
                <a:cs typeface="DejaVu Sans" charset="0"/>
              </a:rPr>
              <a:t>Each </a:t>
            </a:r>
            <a:r>
              <a:rPr lang="en-US" altLang="en-US" b="0" baseline="0" dirty="0">
                <a:latin typeface="Arial" panose="020B0604020202020204" pitchFamily="34" charset="0"/>
                <a:ea typeface="DejaVu Sans" charset="0"/>
                <a:cs typeface="DejaVu Sans" charset="0"/>
              </a:rPr>
              <a:t>of these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connect the 3’- and 5’-OH </a:t>
            </a:r>
            <a:r>
              <a:rPr lang="en-US" altLang="en-US" b="0" baseline="0" dirty="0" smtClean="0">
                <a:latin typeface="Arial" panose="020B0604020202020204" pitchFamily="34" charset="0"/>
                <a:ea typeface="DejaVu Sans" charset="0"/>
                <a:cs typeface="DejaVu Sans" charset="0"/>
              </a:rPr>
              <a:t>groups. </a:t>
            </a:r>
            <a:r>
              <a:rPr lang="en-US" altLang="en-US" b="0" baseline="0" dirty="0">
                <a:latin typeface="Arial" panose="020B0604020202020204" pitchFamily="34" charset="0"/>
                <a:ea typeface="DejaVu Sans" charset="0"/>
                <a:cs typeface="DejaVu Sans" charset="0"/>
              </a:rPr>
              <a:t>The chain has an end to end chemical orientation having 5’-phosphate at one terminal and 3’-OH at the other. Later in this class we will see that the DNA or RNA polymerase synthesizes the nucleic acid chains from 5’ to 3’ orientation. Hence the convention is to read the nucleic acid chain from 3’ to 5’ direction.</a:t>
            </a:r>
            <a:endParaRPr lang="en-US"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2960781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The nitrogenous bases form </a:t>
            </a:r>
            <a:r>
              <a:rPr lang="en-US" sz="1200" b="0" i="0" u="none" strike="noStrike" kern="1200" dirty="0" smtClean="0">
                <a:solidFill>
                  <a:schemeClr val="tx1"/>
                </a:solidFill>
                <a:effectLst/>
                <a:latin typeface="Arial" charset="0"/>
                <a:ea typeface="+mn-ea"/>
                <a:cs typeface="+mn-cs"/>
              </a:rPr>
              <a:t>hydrogen bonds</a:t>
            </a:r>
            <a:r>
              <a:rPr lang="en-US" sz="1200" b="0" i="0" kern="1200" dirty="0" smtClean="0">
                <a:solidFill>
                  <a:schemeClr val="tx1"/>
                </a:solidFill>
                <a:effectLst/>
                <a:latin typeface="Arial" charset="0"/>
                <a:ea typeface="+mn-ea"/>
                <a:cs typeface="+mn-cs"/>
              </a:rPr>
              <a:t> between opposing DNA strands to form the rungs of the "twisted ladder" or </a:t>
            </a:r>
            <a:r>
              <a:rPr lang="en-US" sz="1200" b="0" i="0" u="none" strike="noStrike" kern="1200" dirty="0" smtClean="0">
                <a:solidFill>
                  <a:schemeClr val="tx1"/>
                </a:solidFill>
                <a:effectLst/>
                <a:latin typeface="Arial" charset="0"/>
                <a:ea typeface="+mn-ea"/>
                <a:cs typeface="+mn-cs"/>
              </a:rPr>
              <a:t>double helix</a:t>
            </a:r>
            <a:r>
              <a:rPr lang="en-US" sz="1200" b="0" i="0" kern="1200" dirty="0" smtClean="0">
                <a:solidFill>
                  <a:schemeClr val="tx1"/>
                </a:solidFill>
                <a:effectLst/>
                <a:latin typeface="Arial" charset="0"/>
                <a:ea typeface="+mn-ea"/>
                <a:cs typeface="+mn-cs"/>
              </a:rPr>
              <a:t> of DNA or a biological catalyst that is found in the </a:t>
            </a:r>
            <a:r>
              <a:rPr lang="en-US" sz="1200" b="0" i="0" u="none" kern="1200" dirty="0" smtClean="0">
                <a:solidFill>
                  <a:schemeClr val="tx1"/>
                </a:solidFill>
                <a:effectLst/>
                <a:latin typeface="Arial" charset="0"/>
                <a:ea typeface="+mn-ea"/>
                <a:cs typeface="+mn-cs"/>
              </a:rPr>
              <a:t>nucleotides</a:t>
            </a:r>
            <a:endParaRPr lang="en-US" u="none"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26</a:t>
            </a:fld>
            <a:endParaRPr lang="en-US" altLang="en-US"/>
          </a:p>
        </p:txBody>
      </p:sp>
    </p:spTree>
    <p:extLst>
      <p:ext uri="{BB962C8B-B14F-4D97-AF65-F5344CB8AC3E}">
        <p14:creationId xmlns:p14="http://schemas.microsoft.com/office/powerpoint/2010/main" val="41363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595019-75FC-486E-83C8-F846C3B76DB2}" type="slidenum">
              <a:rPr lang="en-US" altLang="en-US" smtClean="0"/>
              <a:pPr/>
              <a:t>27</a:t>
            </a:fld>
            <a:endParaRPr lang="en-US" altLang="en-US"/>
          </a:p>
        </p:txBody>
      </p:sp>
      <p:sp>
        <p:nvSpPr>
          <p:cNvPr id="3174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smtClean="0">
                <a:solidFill>
                  <a:schemeClr val="tx1"/>
                </a:solidFill>
                <a:effectLst/>
                <a:latin typeface="Arial" charset="0"/>
                <a:ea typeface="+mn-ea"/>
                <a:cs typeface="+mn-cs"/>
              </a:rPr>
              <a:t>Many people believe that American biologist James Watson and English physicist Francis Crick discovered DNA in the 1950s. In reality, this is not the case. Rather, DNA was first identified in the late 1860s by Swiss chemist Friedrich </a:t>
            </a:r>
            <a:r>
              <a:rPr lang="en-US" sz="1200" b="0" i="0" kern="1200" dirty="0" err="1" smtClean="0">
                <a:solidFill>
                  <a:schemeClr val="tx1"/>
                </a:solidFill>
                <a:effectLst/>
                <a:latin typeface="Arial" charset="0"/>
                <a:ea typeface="+mn-ea"/>
                <a:cs typeface="+mn-cs"/>
              </a:rPr>
              <a:t>Miescher</a:t>
            </a:r>
            <a:r>
              <a:rPr lang="en-US" sz="1200" b="0" i="0" kern="1200" dirty="0" smtClean="0">
                <a:solidFill>
                  <a:schemeClr val="tx1"/>
                </a:solidFill>
                <a:effectLst/>
                <a:latin typeface="Arial" charset="0"/>
                <a:ea typeface="+mn-ea"/>
                <a:cs typeface="+mn-cs"/>
              </a:rPr>
              <a:t>. Then, in the decades following </a:t>
            </a:r>
            <a:r>
              <a:rPr lang="en-US" sz="1200" b="0" i="0" kern="1200" dirty="0" err="1" smtClean="0">
                <a:solidFill>
                  <a:schemeClr val="tx1"/>
                </a:solidFill>
                <a:effectLst/>
                <a:latin typeface="Arial" charset="0"/>
                <a:ea typeface="+mn-ea"/>
                <a:cs typeface="+mn-cs"/>
              </a:rPr>
              <a:t>Miescher's</a:t>
            </a:r>
            <a:r>
              <a:rPr lang="en-US" sz="1200" b="0" i="0" kern="1200" dirty="0" smtClean="0">
                <a:solidFill>
                  <a:schemeClr val="tx1"/>
                </a:solidFill>
                <a:effectLst/>
                <a:latin typeface="Arial" charset="0"/>
                <a:ea typeface="+mn-ea"/>
                <a:cs typeface="+mn-cs"/>
              </a:rPr>
              <a:t> discovery, other scientists--notably, Phoebus </a:t>
            </a:r>
            <a:r>
              <a:rPr lang="en-US" sz="1200" b="0" i="0" kern="1200" dirty="0" err="1" smtClean="0">
                <a:solidFill>
                  <a:schemeClr val="tx1"/>
                </a:solidFill>
                <a:effectLst/>
                <a:latin typeface="Arial" charset="0"/>
                <a:ea typeface="+mn-ea"/>
                <a:cs typeface="+mn-cs"/>
              </a:rPr>
              <a:t>Levene</a:t>
            </a:r>
            <a:r>
              <a:rPr lang="en-US" sz="1200" b="0" i="0" kern="1200" dirty="0" smtClean="0">
                <a:solidFill>
                  <a:schemeClr val="tx1"/>
                </a:solidFill>
                <a:effectLst/>
                <a:latin typeface="Arial" charset="0"/>
                <a:ea typeface="+mn-ea"/>
                <a:cs typeface="+mn-cs"/>
              </a:rPr>
              <a:t> and Erwin Chargaff--carried out a series of research efforts that revealed additional details about the DNA molecule, including its primary chemical components and the ways in which they joined with one another. Without the scientific foundation provided by these pioneers, Watson and Crick may never have reached their groundbreaking conclusion of 1953: that the DNA molecule exists in the form of a three-dimensional double helix. </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Phoebus </a:t>
            </a:r>
            <a:r>
              <a:rPr lang="en-US" sz="1200" b="0" i="0" kern="1200" dirty="0" err="1" smtClean="0">
                <a:solidFill>
                  <a:schemeClr val="tx1"/>
                </a:solidFill>
                <a:effectLst/>
                <a:latin typeface="Arial" charset="0"/>
                <a:ea typeface="+mn-ea"/>
                <a:cs typeface="+mn-cs"/>
              </a:rPr>
              <a:t>Levene</a:t>
            </a:r>
            <a:r>
              <a:rPr lang="en-US" sz="1200" b="0" i="0" kern="1200" dirty="0" smtClean="0">
                <a:solidFill>
                  <a:schemeClr val="tx1"/>
                </a:solidFill>
                <a:effectLst/>
                <a:latin typeface="Arial" charset="0"/>
                <a:ea typeface="+mn-ea"/>
                <a:cs typeface="+mn-cs"/>
              </a:rPr>
              <a:t> was the first to discover the order of the three major components of a single nucleotide (phosphate-sugar-base); the first to discover the carbohydrate component of RNA (ribose); the first to discover the carbohydrate component of DNA (deoxyribose); and the first to correctly identify the way RNA and DNA molecules are put together.</a:t>
            </a:r>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a:p>
            <a:pPr eaLnBrk="1" hangingPunct="1"/>
            <a:r>
              <a:rPr lang="en-US" sz="1200" b="0" i="0" kern="1200" dirty="0" smtClean="0">
                <a:solidFill>
                  <a:schemeClr val="tx1"/>
                </a:solidFill>
                <a:effectLst/>
                <a:latin typeface="Arial" charset="0"/>
                <a:ea typeface="+mn-ea"/>
                <a:cs typeface="+mn-cs"/>
              </a:rPr>
              <a:t>Chargaff's realization that A = T and C = G, combined with some crucially important X-ray crystallography work by English researchers Rosalind Franklin and Maurice Wilkins, contributed to Watson and Crick's derivation of the three-dimensional, double-helical model for the structure of DNA. Watson and Crick's discovery was also made possible by recent advances in model building, or the assembly of possible three-dimensional structures based upon known molecular distances and bond angles, a technique advanced by American biochemist Linus Pauling. In fact, Watson and Crick were worried that they would be "scooped" by Pauling, who proposed a different model for the three-dimensional structure of DNA just months before they did. In the end, however, Pauling's prediction was incorrect.</a:t>
            </a:r>
          </a:p>
          <a:p>
            <a:pPr eaLnBrk="1" hangingPunct="1"/>
            <a:endParaRPr lang="en-US" altLang="en-US" sz="1200" b="0" i="0" kern="1200" dirty="0" smtClean="0">
              <a:solidFill>
                <a:schemeClr val="tx1"/>
              </a:solidFill>
              <a:effectLst/>
              <a:latin typeface="Arial" charset="0"/>
              <a:ea typeface="+mn-ea"/>
              <a:cs typeface="+mn-cs"/>
            </a:endParaRPr>
          </a:p>
          <a:p>
            <a:pPr eaLnBrk="1" hangingPunct="1"/>
            <a:r>
              <a:rPr lang="en-US" altLang="en-US" dirty="0" smtClean="0">
                <a:latin typeface="Arial" panose="020B0604020202020204" pitchFamily="34" charset="0"/>
              </a:rPr>
              <a:t>DNA </a:t>
            </a:r>
            <a:r>
              <a:rPr lang="en-US" altLang="en-US" dirty="0">
                <a:latin typeface="Arial" panose="020B0604020202020204" pitchFamily="34" charset="0"/>
              </a:rPr>
              <a:t>structure was discovered in 1953 by James Watson and Francis Crick based upon the x-ray diffraction</a:t>
            </a:r>
            <a:r>
              <a:rPr lang="en-US" altLang="en-US" baseline="0" dirty="0">
                <a:latin typeface="Arial" panose="020B0604020202020204" pitchFamily="34" charset="0"/>
              </a:rPr>
              <a:t> data obtained by Rosalind Franklin and Maurice Wilkins. They proposed a double helix structure for double stranded DNA with A always hydrogen bonded to T and G with C.</a:t>
            </a:r>
            <a:r>
              <a:rPr lang="en-US" altLang="en-US" dirty="0">
                <a:latin typeface="Arial" panose="020B0604020202020204" pitchFamily="34" charset="0"/>
              </a:rPr>
              <a:t> </a:t>
            </a:r>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9353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Chargaff noted that the nucleotide composition of DNA varies among species. In other words, the same nucleotides do not repeat in the same order. Chargaff concluded that almost all DNA--no matter what organism or tissue type it comes from--maintains certain properties, even as its composition varies. In particular, the amount of adenine (A) is usually similar to the amount of thymine (T), and the amount of guanine (G) usually approximates the amount of cytosine (C). In other words, the total amount of purines (A + G) and the total amount of pyrimidines (C + T) are usually nearly equal.</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28</a:t>
            </a:fld>
            <a:endParaRPr lang="en-US" altLang="en-US"/>
          </a:p>
        </p:txBody>
      </p:sp>
    </p:spTree>
    <p:extLst>
      <p:ext uri="{BB962C8B-B14F-4D97-AF65-F5344CB8AC3E}">
        <p14:creationId xmlns:p14="http://schemas.microsoft.com/office/powerpoint/2010/main" val="389104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9E1B11-00E8-40BF-AE29-845E4D64615B}" type="slidenum">
              <a:rPr lang="en-US" altLang="en-US" smtClean="0"/>
              <a:pPr/>
              <a:t>29</a:t>
            </a:fld>
            <a:endParaRPr lang="en-US" altLang="en-US"/>
          </a:p>
        </p:txBody>
      </p:sp>
      <p:sp>
        <p:nvSpPr>
          <p:cNvPr id="2765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smtClean="0">
                <a:latin typeface="Arial" panose="020B0604020202020204" pitchFamily="34" charset="0"/>
                <a:ea typeface="DejaVu Sans" charset="0"/>
                <a:cs typeface="DejaVu Sans" charset="0"/>
              </a:rPr>
              <a:t>In case of </a:t>
            </a:r>
            <a:r>
              <a:rPr lang="en-IN" altLang="en-US" b="1" dirty="0" smtClean="0">
                <a:latin typeface="Arial" panose="020B0604020202020204" pitchFamily="34" charset="0"/>
                <a:ea typeface="DejaVu Sans" charset="0"/>
                <a:cs typeface="DejaVu Sans" charset="0"/>
              </a:rPr>
              <a:t>DNA</a:t>
            </a:r>
            <a:r>
              <a:rPr lang="en-IN" altLang="en-US" b="1" baseline="0" dirty="0" smtClean="0">
                <a:latin typeface="Arial" panose="020B0604020202020204" pitchFamily="34" charset="0"/>
                <a:ea typeface="DejaVu Sans" charset="0"/>
                <a:cs typeface="DejaVu Sans" charset="0"/>
              </a:rPr>
              <a:t> </a:t>
            </a:r>
            <a:r>
              <a:rPr lang="en-IN" altLang="en-US" b="0" baseline="0" dirty="0" smtClean="0">
                <a:latin typeface="Arial" panose="020B0604020202020204" pitchFamily="34" charset="0"/>
                <a:ea typeface="DejaVu Sans" charset="0"/>
                <a:cs typeface="DejaVu Sans" charset="0"/>
              </a:rPr>
              <a:t>two nucleic acid strands anneal together through extensive </a:t>
            </a:r>
            <a:r>
              <a:rPr lang="en-IN" altLang="en-US" b="1" baseline="0" dirty="0" smtClean="0">
                <a:latin typeface="Arial" panose="020B0604020202020204" pitchFamily="34" charset="0"/>
                <a:ea typeface="DejaVu Sans" charset="0"/>
                <a:cs typeface="DejaVu Sans" charset="0"/>
              </a:rPr>
              <a:t>inter-strand H-bonding </a:t>
            </a:r>
            <a:r>
              <a:rPr lang="en-IN" altLang="en-US" b="0" baseline="0" dirty="0" smtClean="0">
                <a:latin typeface="Arial" panose="020B0604020202020204" pitchFamily="34" charset="0"/>
                <a:ea typeface="DejaVu Sans" charset="0"/>
                <a:cs typeface="DejaVu Sans" charset="0"/>
              </a:rPr>
              <a:t>between the bases</a:t>
            </a:r>
            <a:r>
              <a:rPr lang="en-IN" altLang="en-US" b="1" baseline="0" dirty="0" smtClean="0">
                <a:latin typeface="Arial" panose="020B0604020202020204" pitchFamily="34" charset="0"/>
                <a:ea typeface="DejaVu Sans" charset="0"/>
                <a:cs typeface="DejaVu Sans" charset="0"/>
              </a:rPr>
              <a:t>. </a:t>
            </a:r>
            <a:r>
              <a:rPr lang="en-IN" altLang="en-US" b="0" baseline="0" dirty="0" smtClean="0">
                <a:latin typeface="Arial" panose="020B0604020202020204" pitchFamily="34" charset="0"/>
                <a:ea typeface="DejaVu Sans" charset="0"/>
                <a:cs typeface="DejaVu Sans" charset="0"/>
              </a:rPr>
              <a:t>This </a:t>
            </a:r>
            <a:r>
              <a:rPr lang="en-IN" altLang="en-US" b="1" baseline="0" dirty="0" smtClean="0">
                <a:latin typeface="Arial" panose="020B0604020202020204" pitchFamily="34" charset="0"/>
                <a:ea typeface="DejaVu Sans" charset="0"/>
                <a:cs typeface="DejaVu Sans" charset="0"/>
              </a:rPr>
              <a:t>base pairing </a:t>
            </a:r>
            <a:r>
              <a:rPr lang="en-IN" altLang="en-US" b="0" baseline="0" dirty="0" smtClean="0">
                <a:latin typeface="Arial" panose="020B0604020202020204" pitchFamily="34" charset="0"/>
                <a:ea typeface="DejaVu Sans" charset="0"/>
                <a:cs typeface="DejaVu Sans" charset="0"/>
              </a:rPr>
              <a:t>follows the rule proposed by Watson and Crick. </a:t>
            </a:r>
            <a:r>
              <a:rPr lang="en-IN" altLang="en-US" b="1" baseline="0" dirty="0" smtClean="0">
                <a:latin typeface="Arial" panose="020B0604020202020204" pitchFamily="34" charset="0"/>
                <a:ea typeface="DejaVu Sans" charset="0"/>
                <a:cs typeface="DejaVu Sans" charset="0"/>
              </a:rPr>
              <a:t>A always pairs with T and G with C (Chargaff’s rule). </a:t>
            </a:r>
            <a:r>
              <a:rPr lang="en-IN" altLang="en-US" b="0" baseline="0" dirty="0" smtClean="0">
                <a:latin typeface="Arial" panose="020B0604020202020204" pitchFamily="34" charset="0"/>
                <a:ea typeface="DejaVu Sans" charset="0"/>
                <a:cs typeface="DejaVu Sans" charset="0"/>
              </a:rPr>
              <a:t>Hence the two strands become </a:t>
            </a:r>
            <a:r>
              <a:rPr lang="en-IN" altLang="en-US" b="1" baseline="0" dirty="0" smtClean="0">
                <a:latin typeface="Arial" panose="020B0604020202020204" pitchFamily="34" charset="0"/>
                <a:ea typeface="DejaVu Sans" charset="0"/>
                <a:cs typeface="DejaVu Sans" charset="0"/>
              </a:rPr>
              <a:t>complementary</a:t>
            </a:r>
            <a:r>
              <a:rPr lang="en-IN" altLang="en-US" b="0" baseline="0" dirty="0" smtClean="0">
                <a:latin typeface="Arial" panose="020B0604020202020204" pitchFamily="34" charset="0"/>
                <a:ea typeface="DejaVu Sans" charset="0"/>
                <a:cs typeface="DejaVu Sans" charset="0"/>
              </a:rPr>
              <a:t> to each other</a:t>
            </a:r>
            <a:r>
              <a:rPr lang="en-IN" altLang="en-US" b="1" baseline="0" dirty="0" smtClean="0">
                <a:latin typeface="Arial" panose="020B0604020202020204" pitchFamily="34" charset="0"/>
                <a:ea typeface="DejaVu Sans" charset="0"/>
                <a:cs typeface="DejaVu Sans" charset="0"/>
              </a:rPr>
              <a:t>. </a:t>
            </a:r>
            <a:r>
              <a:rPr lang="en-IN" altLang="en-US" b="1" dirty="0" smtClean="0">
                <a:latin typeface="Arial" panose="020B0604020202020204" pitchFamily="34" charset="0"/>
                <a:ea typeface="DejaVu Sans" charset="0"/>
                <a:cs typeface="DejaVu Sans" charset="0"/>
              </a:rPr>
              <a:t>Directionality </a:t>
            </a:r>
            <a:r>
              <a:rPr lang="en-IN" altLang="en-US" b="0" dirty="0" smtClean="0">
                <a:latin typeface="Arial" panose="020B0604020202020204" pitchFamily="34" charset="0"/>
                <a:ea typeface="DejaVu Sans" charset="0"/>
                <a:cs typeface="DejaVu Sans" charset="0"/>
              </a:rPr>
              <a:t>of two strands is </a:t>
            </a:r>
            <a:r>
              <a:rPr lang="en-IN" altLang="en-US" b="1" dirty="0" smtClean="0">
                <a:latin typeface="Arial" panose="020B0604020202020204" pitchFamily="34" charset="0"/>
                <a:ea typeface="DejaVu Sans" charset="0"/>
                <a:cs typeface="DejaVu Sans" charset="0"/>
              </a:rPr>
              <a:t>opposite: one is 5’-3’ and another</a:t>
            </a:r>
            <a:r>
              <a:rPr lang="en-IN" altLang="en-US" b="1" baseline="0" dirty="0" smtClean="0">
                <a:latin typeface="Arial" panose="020B0604020202020204" pitchFamily="34" charset="0"/>
                <a:ea typeface="DejaVu Sans" charset="0"/>
                <a:cs typeface="DejaVu Sans" charset="0"/>
              </a:rPr>
              <a:t> is 3’-5’. </a:t>
            </a:r>
            <a:r>
              <a:rPr lang="en-IN" altLang="en-US" b="0" baseline="0" dirty="0" smtClean="0">
                <a:latin typeface="Arial" panose="020B0604020202020204" pitchFamily="34" charset="0"/>
                <a:ea typeface="DejaVu Sans" charset="0"/>
                <a:cs typeface="DejaVu Sans" charset="0"/>
              </a:rPr>
              <a:t>Hence complementary DNA strands are </a:t>
            </a:r>
            <a:r>
              <a:rPr lang="en-IN" altLang="en-US" b="1" baseline="0" dirty="0" smtClean="0">
                <a:latin typeface="Arial" panose="020B0604020202020204" pitchFamily="34" charset="0"/>
                <a:ea typeface="DejaVu Sans" charset="0"/>
                <a:cs typeface="DejaVu Sans" charset="0"/>
              </a:rPr>
              <a:t>antiparallel. </a:t>
            </a:r>
            <a:r>
              <a:rPr lang="en-US" altLang="en-US" dirty="0" smtClean="0">
                <a:latin typeface="Arial" panose="020B0604020202020204" pitchFamily="34" charset="0"/>
                <a:ea typeface="DejaVu Sans" charset="0"/>
                <a:cs typeface="DejaVu Sans" charset="0"/>
              </a:rPr>
              <a:t>The base-paired antiparallel strands differ in base composition: the left strand has the composition A</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T</a:t>
            </a:r>
            <a:r>
              <a:rPr lang="en-US" altLang="en-US" baseline="-25000" dirty="0" smtClean="0">
                <a:latin typeface="Arial" panose="020B0604020202020204" pitchFamily="34" charset="0"/>
                <a:ea typeface="DejaVu Sans" charset="0"/>
                <a:cs typeface="DejaVu Sans" charset="0"/>
              </a:rPr>
              <a:t>2</a:t>
            </a:r>
            <a:r>
              <a:rPr lang="en-US" altLang="en-US" dirty="0" smtClean="0">
                <a:latin typeface="Arial" panose="020B0604020202020204" pitchFamily="34" charset="0"/>
                <a:ea typeface="DejaVu Sans" charset="0"/>
                <a:cs typeface="DejaVu Sans" charset="0"/>
              </a:rPr>
              <a:t> G</a:t>
            </a:r>
            <a:r>
              <a:rPr lang="en-US" altLang="en-US" baseline="-25000" dirty="0" smtClean="0">
                <a:latin typeface="Arial" panose="020B0604020202020204" pitchFamily="34" charset="0"/>
                <a:ea typeface="DejaVu Sans" charset="0"/>
                <a:cs typeface="DejaVu Sans" charset="0"/>
              </a:rPr>
              <a:t>1</a:t>
            </a:r>
            <a:r>
              <a:rPr lang="en-US" altLang="en-US" dirty="0" smtClean="0">
                <a:latin typeface="Arial" panose="020B0604020202020204" pitchFamily="34" charset="0"/>
                <a:ea typeface="DejaVu Sans" charset="0"/>
                <a:cs typeface="DejaVu Sans" charset="0"/>
              </a:rPr>
              <a:t> C</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the right, A</a:t>
            </a:r>
            <a:r>
              <a:rPr lang="en-US" altLang="en-US" baseline="-25000" dirty="0" smtClean="0">
                <a:latin typeface="Arial" panose="020B0604020202020204" pitchFamily="34" charset="0"/>
                <a:ea typeface="DejaVu Sans" charset="0"/>
                <a:cs typeface="DejaVu Sans" charset="0"/>
              </a:rPr>
              <a:t>2</a:t>
            </a:r>
            <a:r>
              <a:rPr lang="en-US" altLang="en-US" dirty="0" smtClean="0">
                <a:latin typeface="Arial" panose="020B0604020202020204" pitchFamily="34" charset="0"/>
                <a:ea typeface="DejaVu Sans" charset="0"/>
                <a:cs typeface="DejaVu Sans" charset="0"/>
              </a:rPr>
              <a:t> T</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G</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C</a:t>
            </a:r>
            <a:r>
              <a:rPr lang="en-US" altLang="en-US" baseline="-25000" dirty="0" smtClean="0">
                <a:latin typeface="Arial" panose="020B0604020202020204" pitchFamily="34" charset="0"/>
                <a:ea typeface="DejaVu Sans" charset="0"/>
                <a:cs typeface="DejaVu Sans" charset="0"/>
              </a:rPr>
              <a:t>1</a:t>
            </a:r>
            <a:r>
              <a:rPr lang="en-US" altLang="en-US"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b="1" dirty="0" smtClean="0">
              <a:latin typeface="Arial" panose="020B0604020202020204" pitchFamily="34" charset="0"/>
              <a:ea typeface="DejaVu Sans" charset="0"/>
              <a:cs typeface="DejaVu Sans" charset="0"/>
            </a:endParaRPr>
          </a:p>
          <a:p>
            <a:pPr>
              <a:spcBef>
                <a:spcPts val="600"/>
              </a:spcBef>
              <a:spcAft>
                <a:spcPts val="600"/>
              </a:spcAft>
            </a:pPr>
            <a:r>
              <a:rPr lang="en-IN" altLang="en-US" sz="1200" b="1" dirty="0" smtClean="0">
                <a:solidFill>
                  <a:srgbClr val="CC3399"/>
                </a:solidFill>
                <a:latin typeface="Arial" panose="020B0604020202020204" pitchFamily="34" charset="0"/>
                <a:ea typeface="DejaVu Sans" charset="0"/>
                <a:cs typeface="DejaVu Sans" charset="0"/>
              </a:rPr>
              <a:t>Directionality</a:t>
            </a:r>
            <a:r>
              <a:rPr lang="en-IN" altLang="en-US" sz="1200" b="1" dirty="0" smtClean="0">
                <a:latin typeface="Arial" panose="020B0604020202020204" pitchFamily="34" charset="0"/>
                <a:ea typeface="DejaVu Sans" charset="0"/>
                <a:cs typeface="DejaVu Sans" charset="0"/>
              </a:rPr>
              <a:t> </a:t>
            </a:r>
            <a:r>
              <a:rPr lang="en-IN" altLang="en-US" sz="1200" dirty="0" smtClean="0">
                <a:latin typeface="Arial" panose="020B0604020202020204" pitchFamily="34" charset="0"/>
                <a:ea typeface="DejaVu Sans" charset="0"/>
                <a:cs typeface="DejaVu Sans" charset="0"/>
              </a:rPr>
              <a:t>of two strands is </a:t>
            </a:r>
            <a:r>
              <a:rPr lang="en-IN" altLang="en-US" sz="1200" b="1" dirty="0" smtClean="0">
                <a:latin typeface="Arial" panose="020B0604020202020204" pitchFamily="34" charset="0"/>
                <a:ea typeface="DejaVu Sans" charset="0"/>
                <a:cs typeface="DejaVu Sans" charset="0"/>
              </a:rPr>
              <a:t>opposite: </a:t>
            </a:r>
            <a:r>
              <a:rPr lang="en-IN" altLang="en-US" sz="1200" dirty="0" smtClean="0">
                <a:latin typeface="Arial" panose="020B0604020202020204" pitchFamily="34" charset="0"/>
                <a:ea typeface="DejaVu Sans" charset="0"/>
                <a:cs typeface="DejaVu Sans" charset="0"/>
              </a:rPr>
              <a:t>one is </a:t>
            </a:r>
            <a:r>
              <a:rPr lang="en-IN" altLang="en-US" sz="1200" b="1" dirty="0" smtClean="0">
                <a:latin typeface="Arial" panose="020B0604020202020204" pitchFamily="34" charset="0"/>
                <a:ea typeface="DejaVu Sans" charset="0"/>
                <a:cs typeface="DejaVu Sans" charset="0"/>
              </a:rPr>
              <a:t>5’-3’ </a:t>
            </a:r>
            <a:r>
              <a:rPr lang="en-IN" altLang="en-US" sz="1200" dirty="0" smtClean="0">
                <a:latin typeface="Arial" panose="020B0604020202020204" pitchFamily="34" charset="0"/>
                <a:ea typeface="DejaVu Sans" charset="0"/>
                <a:cs typeface="DejaVu Sans" charset="0"/>
              </a:rPr>
              <a:t>and another </a:t>
            </a:r>
            <a:r>
              <a:rPr lang="en-IN" altLang="en-US" sz="1200" b="1" dirty="0" smtClean="0">
                <a:latin typeface="Arial" panose="020B0604020202020204" pitchFamily="34" charset="0"/>
                <a:ea typeface="DejaVu Sans" charset="0"/>
                <a:cs typeface="DejaVu Sans" charset="0"/>
              </a:rPr>
              <a:t>is 3’-5’</a:t>
            </a:r>
          </a:p>
          <a:p>
            <a:pPr>
              <a:spcBef>
                <a:spcPts val="600"/>
              </a:spcBef>
              <a:spcAft>
                <a:spcPts val="600"/>
              </a:spcAft>
            </a:pPr>
            <a:r>
              <a:rPr lang="en-IN" altLang="en-US" sz="1200" dirty="0" smtClean="0">
                <a:latin typeface="Arial" panose="020B0604020202020204" pitchFamily="34" charset="0"/>
                <a:ea typeface="DejaVu Sans" charset="0"/>
                <a:cs typeface="DejaVu Sans" charset="0"/>
              </a:rPr>
              <a:t>Hence complementary DNA strands are </a:t>
            </a:r>
            <a:r>
              <a:rPr lang="en-IN" altLang="en-US" sz="1200" b="1" dirty="0" smtClean="0">
                <a:solidFill>
                  <a:srgbClr val="CC6600"/>
                </a:solidFill>
                <a:latin typeface="Arial" panose="020B0604020202020204" pitchFamily="34" charset="0"/>
                <a:ea typeface="DejaVu Sans" charset="0"/>
                <a:cs typeface="DejaVu Sans" charset="0"/>
              </a:rPr>
              <a:t>antiparallel</a:t>
            </a:r>
            <a:endParaRPr lang="en-GB" sz="1200" dirty="0" smtClean="0">
              <a:solidFill>
                <a:srgbClr val="CC6600"/>
              </a:solidFill>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1"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647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53D02-E562-4D14-B309-595B20D0E0EC}" type="slidenum">
              <a:rPr lang="en-US" altLang="en-US" smtClean="0"/>
              <a:pPr/>
              <a:t>30</a:t>
            </a:fld>
            <a:endParaRPr lang="en-US" altLang="en-US"/>
          </a:p>
        </p:txBody>
      </p:sp>
      <p:sp>
        <p:nvSpPr>
          <p:cNvPr id="3584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Watson-Crick model for the structure of DNA.</a:t>
            </a:r>
            <a:r>
              <a:rPr lang="en-IN" altLang="en-US" dirty="0">
                <a:latin typeface="Arial" panose="020B0604020202020204" pitchFamily="34" charset="0"/>
                <a:ea typeface="DejaVu Sans" charset="0"/>
                <a:cs typeface="DejaVu Sans" charset="0"/>
              </a:rPr>
              <a:t> In this structure, the pentose phosphate backbone of the DNA strands, which is significantly polar in nature remains outside and the bases which are hydrophobic</a:t>
            </a:r>
            <a:r>
              <a:rPr lang="en-IN" altLang="en-US" baseline="0" dirty="0">
                <a:latin typeface="Arial" panose="020B0604020202020204" pitchFamily="34" charset="0"/>
                <a:ea typeface="DejaVu Sans" charset="0"/>
                <a:cs typeface="DejaVu Sans" charset="0"/>
              </a:rPr>
              <a:t> pointed towards inside. The bases of the anti-parallel strands participates in H-bonding with each other. </a:t>
            </a:r>
            <a:r>
              <a:rPr lang="en-IN" altLang="en-US" dirty="0">
                <a:latin typeface="Arial" panose="020B0604020202020204" pitchFamily="34" charset="0"/>
                <a:ea typeface="DejaVu Sans" charset="0"/>
                <a:cs typeface="DejaVu Sans" charset="0"/>
              </a:rPr>
              <a:t>The original model proposed by Watson and Crick had 10 base pairs, or 34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(3.4 nm), per turn of the helix; subsequent measurements revealed 10.5 base pairs, or 36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(3.6 nm), per turn. (a) Schematic representation, showing dimensions of the helix. (b) Stick representation showing the backbone and stacking of the bases. (c) Space-filling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The spaces in between the interwind</a:t>
            </a:r>
            <a:r>
              <a:rPr lang="en-IN" altLang="en-US" baseline="0" dirty="0">
                <a:latin typeface="Arial" panose="020B0604020202020204" pitchFamily="34" charset="0"/>
                <a:ea typeface="DejaVu Sans" charset="0"/>
                <a:cs typeface="DejaVu Sans" charset="0"/>
              </a:rPr>
              <a:t> strands forms two helical grooves of different width as </a:t>
            </a:r>
            <a:r>
              <a:rPr lang="en-IN" altLang="en-US" b="1" baseline="0" dirty="0">
                <a:latin typeface="Arial" panose="020B0604020202020204" pitchFamily="34" charset="0"/>
                <a:ea typeface="DejaVu Sans" charset="0"/>
                <a:cs typeface="DejaVu Sans" charset="0"/>
              </a:rPr>
              <a:t>major and minor grooves</a:t>
            </a:r>
            <a:r>
              <a:rPr lang="en-IN" altLang="en-US" baseline="0" dirty="0">
                <a:latin typeface="Arial" panose="020B0604020202020204" pitchFamily="34" charset="0"/>
                <a:ea typeface="DejaVu Sans" charset="0"/>
                <a:cs typeface="DejaVu Sans" charset="0"/>
              </a:rPr>
              <a:t>. </a:t>
            </a:r>
            <a:r>
              <a:rPr lang="en-IN" altLang="en-US" b="1" baseline="0" dirty="0">
                <a:latin typeface="Arial" panose="020B0604020202020204" pitchFamily="34" charset="0"/>
                <a:ea typeface="DejaVu Sans" charset="0"/>
                <a:cs typeface="DejaVu Sans" charset="0"/>
              </a:rPr>
              <a:t>The bases are accessible to outside molecules, like water or DNA binding proteins </a:t>
            </a:r>
            <a:r>
              <a:rPr lang="en-IN" altLang="en-US" baseline="0" dirty="0">
                <a:latin typeface="Arial" panose="020B0604020202020204" pitchFamily="34" charset="0"/>
                <a:ea typeface="DejaVu Sans" charset="0"/>
                <a:cs typeface="DejaVu Sans" charset="0"/>
              </a:rPr>
              <a:t>and forms two different kinds of binding surfaces for them.</a:t>
            </a:r>
            <a:endParaRPr lang="en-IN" altLang="en-US"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88473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C8E6-DC5F-4A64-8912-F8E9322CD927}" type="slidenum">
              <a:rPr lang="en-US" altLang="en-US" smtClean="0"/>
              <a:pPr/>
              <a:t>31</a:t>
            </a:fld>
            <a:endParaRPr lang="en-US" altLang="en-US"/>
          </a:p>
        </p:txBody>
      </p:sp>
      <p:sp>
        <p:nvSpPr>
          <p:cNvPr id="4608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6084" name="Text Box 2"/>
          <p:cNvSpPr>
            <a:spLocks noGrp="1" noChangeArrowheads="1"/>
          </p:cNvSpPr>
          <p:nvPr>
            <p:ph type="body" idx="1"/>
          </p:nvPr>
        </p:nvSpPr>
        <p:spPr>
          <a:xfrm>
            <a:off x="1325669" y="4225727"/>
            <a:ext cx="7291176" cy="20283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Reversible denaturation and annealing (renaturation) of DNA</a:t>
            </a:r>
            <a:r>
              <a:rPr lang="en-IN" altLang="en-US" b="1"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If a DNA solution is heated to approximately 90°C or above there will be enough kinetic energy to denature the DNA completely causing it to separate into single strands. This denaturation is very abrupt and is accelerated by chemical reagents like urea and </a:t>
            </a:r>
            <a:r>
              <a:rPr lang="en-US" sz="1200" b="0" i="0" kern="1200" dirty="0" err="1" smtClean="0">
                <a:solidFill>
                  <a:schemeClr val="tx1"/>
                </a:solidFill>
                <a:effectLst/>
                <a:latin typeface="Arial" charset="0"/>
                <a:ea typeface="+mn-ea"/>
                <a:cs typeface="+mn-cs"/>
              </a:rPr>
              <a:t>formamide</a:t>
            </a:r>
            <a:r>
              <a:rPr lang="en-US" sz="1200" b="0" i="0" kern="1200" dirty="0" smtClean="0">
                <a:solidFill>
                  <a:schemeClr val="tx1"/>
                </a:solidFill>
                <a:effectLst/>
                <a:latin typeface="Arial" charset="0"/>
                <a:ea typeface="+mn-ea"/>
                <a:cs typeface="+mn-cs"/>
              </a:rPr>
              <a:t>. The chemicals enhance the aqueous solubility of the purine and pyrimidine groups.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1"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Upon denaturation, the hydrophobic bases gets exposed to outside solvent hence becomes insoluble and precipitated out. That</a:t>
            </a:r>
            <a:r>
              <a:rPr lang="mr-IN" altLang="en-US" b="0" dirty="0">
                <a:latin typeface="Arial" panose="020B0604020202020204" pitchFamily="34" charset="0"/>
                <a:ea typeface="DejaVu Sans" charset="0"/>
                <a:cs typeface="DejaVu Sans" charset="0"/>
              </a:rPr>
              <a:t>’</a:t>
            </a:r>
            <a:r>
              <a:rPr lang="en-IN" altLang="en-US" b="0" dirty="0">
                <a:latin typeface="Arial" panose="020B0604020202020204" pitchFamily="34" charset="0"/>
                <a:ea typeface="DejaVu Sans" charset="0"/>
                <a:cs typeface="DejaVu Sans" charset="0"/>
              </a:rPr>
              <a:t>s why if you denature DNA using</a:t>
            </a:r>
            <a:r>
              <a:rPr lang="en-IN" altLang="en-US" b="0" baseline="0" dirty="0">
                <a:latin typeface="Arial" panose="020B0604020202020204" pitchFamily="34" charset="0"/>
                <a:ea typeface="DejaVu Sans" charset="0"/>
                <a:cs typeface="DejaVu Sans" charset="0"/>
              </a:rPr>
              <a:t> heat or other chemical reagents it forms insoluble matter. </a:t>
            </a:r>
            <a:endParaRPr lang="en-IN" altLang="en-US" b="0" baseline="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0" baseline="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If melted DNA is cooled it is possible to re-associate the separated strands, a process known as renaturation. However, a stable double-stranded molecule may be formed only if the complementary strands collide in such a way that their bases are paired precisely.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b="0" i="0" kern="1200" dirty="0" smtClean="0">
              <a:solidFill>
                <a:schemeClr val="tx1"/>
              </a:solidFill>
              <a:effectLst/>
              <a:latin typeface="Arial"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When preparations of double-stranded DNA are denatured and allowed to renature, the rate of renaturation can give valuable information about the complexity of the DNA if there are repetitive sequences in the DNA.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0" baseline="0"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baseline="0" dirty="0">
                <a:latin typeface="Arial" panose="020B0604020202020204" pitchFamily="34" charset="0"/>
                <a:ea typeface="DejaVu Sans" charset="0"/>
                <a:cs typeface="DejaVu Sans" charset="0"/>
              </a:rPr>
              <a:t>Double stranded DNA helix is the energetically favourable structure. </a:t>
            </a:r>
            <a:r>
              <a:rPr lang="en-IN" altLang="en-US" b="0" baseline="0" dirty="0">
                <a:latin typeface="Arial" panose="020B0604020202020204" pitchFamily="34" charset="0"/>
                <a:ea typeface="DejaVu Sans" charset="0"/>
                <a:cs typeface="DejaVu Sans" charset="0"/>
              </a:rPr>
              <a:t>That</a:t>
            </a:r>
            <a:r>
              <a:rPr lang="mr-IN" altLang="en-US" b="0" baseline="0" dirty="0">
                <a:latin typeface="Arial" panose="020B0604020202020204" pitchFamily="34" charset="0"/>
                <a:ea typeface="DejaVu Sans" charset="0"/>
                <a:cs typeface="DejaVu Sans" charset="0"/>
              </a:rPr>
              <a:t>’</a:t>
            </a:r>
            <a:r>
              <a:rPr lang="en-IN" altLang="en-US" b="0" baseline="0" dirty="0">
                <a:latin typeface="Arial" panose="020B0604020202020204" pitchFamily="34" charset="0"/>
                <a:ea typeface="DejaVu Sans" charset="0"/>
                <a:cs typeface="DejaVu Sans" charset="0"/>
              </a:rPr>
              <a:t>s why, it takes energy to denature the DNA. Entropy decreases. Free energy increases. Non-spontaneous process.</a:t>
            </a:r>
            <a:endParaRPr lang="en-IN"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415351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altLang="en-US" b="1" dirty="0" err="1"/>
              <a:t>Shinkansen</a:t>
            </a:r>
            <a:r>
              <a:rPr lang="en-US" altLang="en-US" b="1" dirty="0"/>
              <a:t> Bullet Train</a:t>
            </a:r>
          </a:p>
          <a:p>
            <a:r>
              <a:rPr lang="en-US" altLang="en-US" dirty="0"/>
              <a:t>High-speed trains can literally cause headaches. That's why Japan limits their acceptable noise-pollution level, which can be particularly high when the trains emerge from tunnels. </a:t>
            </a:r>
            <a:endParaRPr lang="en-US" altLang="en-US" dirty="0" smtClean="0"/>
          </a:p>
          <a:p>
            <a:r>
              <a:rPr lang="en-US" altLang="en-US" dirty="0" err="1" smtClean="0"/>
              <a:t>Eiji</a:t>
            </a:r>
            <a:r>
              <a:rPr lang="en-US" altLang="en-US" dirty="0" smtClean="0"/>
              <a:t> </a:t>
            </a:r>
            <a:r>
              <a:rPr lang="en-US" altLang="en-US" dirty="0" err="1"/>
              <a:t>Nakatsu</a:t>
            </a:r>
            <a:r>
              <a:rPr lang="en-US" altLang="en-US" dirty="0"/>
              <a:t>, a bird-watching engineer at the Japanese rail company JR-West, in the 1990s took inspiration from the kingfisher, a fish-eating fowl that creates barely a ripple when it darts into water in search of a meal. </a:t>
            </a:r>
            <a:r>
              <a:rPr lang="en-US" sz="1200" b="0" i="0" u="none" strike="noStrike" kern="1200" baseline="0" dirty="0" smtClean="0">
                <a:solidFill>
                  <a:schemeClr val="tx1"/>
                </a:solidFill>
                <a:latin typeface="Arial" charset="0"/>
                <a:ea typeface="+mn-ea"/>
                <a:cs typeface="+mn-cs"/>
              </a:rPr>
              <a:t>He was fascinated by the silent, smooth, and high-speed swoops of birds such as kingfishers and owls. The kingfisher’s beak was noticed for its efficiency to slice through water to catch a fish. Based on those aspects with a parallel to nature’s designs, the </a:t>
            </a:r>
            <a:r>
              <a:rPr lang="en-US" sz="1200" b="0" i="0" u="none" strike="noStrike" kern="1200" baseline="0" dirty="0" err="1" smtClean="0">
                <a:solidFill>
                  <a:schemeClr val="tx1"/>
                </a:solidFill>
                <a:latin typeface="Arial" charset="0"/>
                <a:ea typeface="+mn-ea"/>
                <a:cs typeface="+mn-cs"/>
              </a:rPr>
              <a:t>Shinkansen</a:t>
            </a:r>
            <a:r>
              <a:rPr lang="en-US" sz="1200" b="0" i="0" u="none" strike="noStrike" kern="1200" baseline="0" dirty="0" smtClean="0">
                <a:solidFill>
                  <a:schemeClr val="tx1"/>
                </a:solidFill>
                <a:latin typeface="Arial" charset="0"/>
                <a:ea typeface="+mn-ea"/>
                <a:cs typeface="+mn-cs"/>
              </a:rPr>
              <a:t> was re-designed with a pointed front similar to the beak of the kingfisher. </a:t>
            </a:r>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The redesigned train was not only acceptably quieter when it exited the tunnels in dense residential areas, it was also 10 per cent faster and 15 per cent more energy-efficient.  </a:t>
            </a:r>
            <a:endParaRPr lang="en-US" altLang="en-US" dirty="0" smtClean="0"/>
          </a:p>
          <a:p>
            <a:r>
              <a:rPr lang="en-US" altLang="en-US" dirty="0" smtClean="0"/>
              <a:t>Photographers</a:t>
            </a:r>
            <a:r>
              <a:rPr lang="en-US" altLang="en-US" dirty="0"/>
              <a:t>: Hiromi Okano/Corbis; West Japan Railway Co. Via Bloomberg</a:t>
            </a:r>
          </a:p>
        </p:txBody>
      </p:sp>
      <p:sp>
        <p:nvSpPr>
          <p:cNvPr id="68612" name="Slide Number Placeholder 3"/>
          <p:cNvSpPr>
            <a:spLocks noGrp="1"/>
          </p:cNvSpPr>
          <p:nvPr>
            <p:ph type="sldNum" sz="quarter" idx="5"/>
          </p:nvPr>
        </p:nvSpPr>
        <p:spPr>
          <a:noFill/>
        </p:spPr>
        <p:txBody>
          <a:bodyPr/>
          <a:lstStyle/>
          <a:p>
            <a:fld id="{402356E6-2365-4DAB-B93A-493BEAD3CCDB}" type="slidenum">
              <a:rPr lang="en-US" altLang="en-US" smtClean="0"/>
              <a:pPr/>
              <a:t>3</a:t>
            </a:fld>
            <a:endParaRPr lang="en-US" altLang="en-US"/>
          </a:p>
        </p:txBody>
      </p:sp>
    </p:spTree>
    <p:extLst>
      <p:ext uri="{BB962C8B-B14F-4D97-AF65-F5344CB8AC3E}">
        <p14:creationId xmlns:p14="http://schemas.microsoft.com/office/powerpoint/2010/main" val="2427213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1D49DB-5A30-4007-B3FD-77A2290B1694}" type="slidenum">
              <a:rPr lang="en-US" altLang="en-US" smtClean="0"/>
              <a:pPr/>
              <a:t>32</a:t>
            </a:fld>
            <a:endParaRPr lang="en-US" altLang="en-US"/>
          </a:p>
        </p:txBody>
      </p:sp>
      <p:sp>
        <p:nvSpPr>
          <p:cNvPr id="4813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8132"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marR="0" indent="0" algn="l" defTabSz="914400" rtl="0" eaLnBrk="1" fontAlgn="base" latinLnBrk="0" hangingPunct="1">
              <a:lnSpc>
                <a:spcPct val="100000"/>
              </a:lnSpc>
              <a:spcBef>
                <a:spcPts val="45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IN" altLang="en-US" b="1" dirty="0">
                <a:latin typeface="Arial" panose="020B0604020202020204" pitchFamily="34" charset="0"/>
                <a:ea typeface="DejaVu Sans" charset="0"/>
                <a:cs typeface="DejaVu Sans" charset="0"/>
              </a:rPr>
              <a:t>Heat denaturation of DNA</a:t>
            </a:r>
            <a:r>
              <a:rPr lang="en-IN" altLang="en-US" b="1" dirty="0" smtClean="0">
                <a:latin typeface="Arial" panose="020B0604020202020204" pitchFamily="34" charset="0"/>
                <a:ea typeface="DejaVu Sans" charset="0"/>
                <a:cs typeface="DejaVu Sans" charset="0"/>
              </a:rPr>
              <a:t>.</a:t>
            </a:r>
            <a:r>
              <a:rPr lang="en-IN" altLang="en-US" dirty="0" smtClean="0">
                <a:latin typeface="Arial" panose="020B0604020202020204" pitchFamily="34" charset="0"/>
                <a:ea typeface="DejaVu Sans" charset="0"/>
                <a:cs typeface="DejaVu Sans" charset="0"/>
              </a:rPr>
              <a:t> </a:t>
            </a:r>
            <a:r>
              <a:rPr lang="en-US" sz="1200" b="0" i="0" kern="1200" dirty="0" smtClean="0">
                <a:solidFill>
                  <a:schemeClr val="tx1"/>
                </a:solidFill>
                <a:effectLst/>
                <a:latin typeface="Arial" charset="0"/>
                <a:ea typeface="+mn-ea"/>
                <a:cs typeface="+mn-cs"/>
              </a:rPr>
              <a:t>This separation of double helix is called melting as it occurs abruptly at a certain characteristic temperature called denaturation temperature or melting temperature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It is defined as temperature at which 50% of the DNA is melted. The melting of DNA can be followed</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spectrophotometrically by monitoring the absorbance of DNA at 260 nm. The T</a:t>
            </a:r>
            <a:r>
              <a:rPr lang="en-US" sz="1200" b="0" i="0" kern="1200" baseline="-25000" dirty="0" smtClean="0">
                <a:solidFill>
                  <a:schemeClr val="tx1"/>
                </a:solidFill>
                <a:effectLst/>
                <a:latin typeface="Arial" charset="0"/>
                <a:ea typeface="+mn-ea"/>
                <a:cs typeface="+mn-cs"/>
              </a:rPr>
              <a:t>m </a:t>
            </a:r>
            <a:r>
              <a:rPr lang="en-US" sz="1200" b="0" i="0" kern="1200" dirty="0" smtClean="0">
                <a:solidFill>
                  <a:schemeClr val="tx1"/>
                </a:solidFill>
                <a:effectLst/>
                <a:latin typeface="Arial" charset="0"/>
                <a:ea typeface="+mn-ea"/>
                <a:cs typeface="+mn-cs"/>
              </a:rPr>
              <a:t>value depends on the nature of the DNA;</a:t>
            </a:r>
            <a:r>
              <a:rPr lang="en-IN" altLang="en-US" dirty="0" smtClean="0">
                <a:latin typeface="Arial" panose="020B0604020202020204" pitchFamily="34" charset="0"/>
                <a:ea typeface="DejaVu Sans" charset="0"/>
                <a:cs typeface="DejaVu Sans" charset="0"/>
              </a:rPr>
              <a:t> it depends on </a:t>
            </a:r>
            <a:r>
              <a:rPr lang="en-IN" altLang="en-US" b="1" dirty="0" smtClean="0">
                <a:latin typeface="Arial" panose="020B0604020202020204" pitchFamily="34" charset="0"/>
                <a:ea typeface="DejaVu Sans" charset="0"/>
                <a:cs typeface="DejaVu Sans" charset="0"/>
              </a:rPr>
              <a:t>pH</a:t>
            </a:r>
            <a:r>
              <a:rPr lang="en-IN" altLang="en-US" dirty="0" smtClean="0">
                <a:latin typeface="Arial" panose="020B0604020202020204" pitchFamily="34" charset="0"/>
                <a:ea typeface="DejaVu Sans" charset="0"/>
                <a:cs typeface="DejaVu Sans" charset="0"/>
              </a:rPr>
              <a:t> and </a:t>
            </a:r>
            <a:r>
              <a:rPr lang="en-IN" altLang="en-US" b="1" dirty="0" smtClean="0">
                <a:latin typeface="Arial" panose="020B0604020202020204" pitchFamily="34" charset="0"/>
                <a:ea typeface="DejaVu Sans" charset="0"/>
                <a:cs typeface="DejaVu Sans" charset="0"/>
              </a:rPr>
              <a:t>ionic strength </a:t>
            </a:r>
            <a:r>
              <a:rPr lang="en-IN" altLang="en-US" dirty="0" smtClean="0">
                <a:latin typeface="Arial" panose="020B0604020202020204" pitchFamily="34" charset="0"/>
                <a:ea typeface="DejaVu Sans" charset="0"/>
                <a:cs typeface="DejaVu Sans" charset="0"/>
              </a:rPr>
              <a:t>and on the </a:t>
            </a:r>
            <a:r>
              <a:rPr lang="en-IN" altLang="en-US" b="1" dirty="0" smtClean="0">
                <a:latin typeface="Arial" panose="020B0604020202020204" pitchFamily="34" charset="0"/>
                <a:ea typeface="DejaVu Sans" charset="0"/>
                <a:cs typeface="DejaVu Sans" charset="0"/>
              </a:rPr>
              <a:t>size</a:t>
            </a:r>
            <a:r>
              <a:rPr lang="en-IN" altLang="en-US" dirty="0" smtClean="0">
                <a:latin typeface="Arial" panose="020B0604020202020204" pitchFamily="34" charset="0"/>
                <a:ea typeface="DejaVu Sans" charset="0"/>
                <a:cs typeface="DejaVu Sans" charset="0"/>
              </a:rPr>
              <a:t> and </a:t>
            </a:r>
            <a:r>
              <a:rPr lang="en-IN" altLang="en-US" b="1" dirty="0" smtClean="0">
                <a:latin typeface="Arial" panose="020B0604020202020204" pitchFamily="34" charset="0"/>
                <a:ea typeface="DejaVu Sans" charset="0"/>
                <a:cs typeface="DejaVu Sans" charset="0"/>
              </a:rPr>
              <a:t>base composition </a:t>
            </a:r>
            <a:r>
              <a:rPr lang="en-IN" altLang="en-US" dirty="0" smtClean="0">
                <a:latin typeface="Arial" panose="020B0604020202020204" pitchFamily="34" charset="0"/>
                <a:ea typeface="DejaVu Sans" charset="0"/>
                <a:cs typeface="DejaVu Sans" charset="0"/>
              </a:rPr>
              <a:t>of the DNA. </a:t>
            </a:r>
            <a:r>
              <a:rPr lang="en-US" sz="1200" b="0" i="0" kern="1200" dirty="0" smtClean="0">
                <a:solidFill>
                  <a:schemeClr val="tx1"/>
                </a:solidFill>
                <a:effectLst/>
                <a:latin typeface="Arial" charset="0"/>
                <a:ea typeface="+mn-ea"/>
                <a:cs typeface="+mn-cs"/>
              </a:rPr>
              <a:t>If several samples of DNA are melted, it is found that the T</a:t>
            </a:r>
            <a:r>
              <a:rPr lang="en-US" sz="1200" b="0" i="0" kern="1200" baseline="-25000" dirty="0" smtClean="0">
                <a:solidFill>
                  <a:schemeClr val="tx1"/>
                </a:solidFill>
                <a:effectLst/>
                <a:latin typeface="Arial" charset="0"/>
                <a:ea typeface="+mn-ea"/>
                <a:cs typeface="+mn-cs"/>
              </a:rPr>
              <a:t>m </a:t>
            </a:r>
            <a:r>
              <a:rPr lang="en-US" sz="1200" b="0" i="0" kern="1200" dirty="0" smtClean="0">
                <a:solidFill>
                  <a:schemeClr val="tx1"/>
                </a:solidFill>
                <a:effectLst/>
                <a:latin typeface="Arial" charset="0"/>
                <a:ea typeface="+mn-ea"/>
                <a:cs typeface="+mn-cs"/>
              </a:rPr>
              <a:t>is highest for those DNAs that contain the highest proportion of G—C. Actually the value is used to estimate the percentage of G—C in a DNA sample. In fact, the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of DNA from many species varies linearly with G—C content. This relationship between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and G—C content arises due to guanine and cytosine form three hydrogen bonds when base paired, whereas adenine and thymine form only </a:t>
            </a:r>
            <a:r>
              <a:rPr lang="en-US" sz="1200" b="0" i="0" kern="1200" smtClean="0">
                <a:solidFill>
                  <a:schemeClr val="tx1"/>
                </a:solidFill>
                <a:effectLst/>
                <a:latin typeface="Arial" charset="0"/>
                <a:ea typeface="+mn-ea"/>
                <a:cs typeface="+mn-cs"/>
              </a:rPr>
              <a:t>two.</a:t>
            </a:r>
            <a:endParaRPr lang="en-US" sz="1200" b="0" i="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73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33</a:t>
            </a:fld>
            <a:endParaRPr lang="en-US" altLang="en-US"/>
          </a:p>
        </p:txBody>
      </p:sp>
    </p:spTree>
    <p:extLst>
      <p:ext uri="{BB962C8B-B14F-4D97-AF65-F5344CB8AC3E}">
        <p14:creationId xmlns:p14="http://schemas.microsoft.com/office/powerpoint/2010/main" val="424054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One day in 1948, an amateur Swiss mountaineer and naturalist, George de </a:t>
            </a:r>
            <a:r>
              <a:rPr lang="en-US" dirty="0" err="1" smtClean="0"/>
              <a:t>Mestral</a:t>
            </a:r>
            <a:r>
              <a:rPr lang="en-US" dirty="0" smtClean="0"/>
              <a:t>, went on a nature walk with his dog through a field of hitchhiking bur plants. He and his dog returned home covered with burs. With an intense curiosity, </a:t>
            </a:r>
            <a:r>
              <a:rPr lang="en-US" dirty="0" err="1" smtClean="0"/>
              <a:t>Mestral</a:t>
            </a:r>
            <a:r>
              <a:rPr lang="en-US" dirty="0" smtClean="0"/>
              <a:t> went to his microscope and inspected one of the many burs stuck to his pants. He saw numerous small hooks that enabled the seed-bearing bur to cling so tenaciously to the tiny loops in the fabric of his pants. George de </a:t>
            </a:r>
            <a:r>
              <a:rPr lang="en-US" dirty="0" err="1" smtClean="0"/>
              <a:t>Mestral</a:t>
            </a:r>
            <a:r>
              <a:rPr lang="en-US" dirty="0" smtClean="0"/>
              <a:t> raised his head from the microscope and smiled thinking, "I will design a unique, two-sided fastener, one side with stiff hooks like the burs and the other side with soft loops like the fabric of my pants. I will call my invention Velcro</a:t>
            </a:r>
            <a:r>
              <a:rPr lang="en-US" b="1" dirty="0" smtClean="0"/>
              <a:t>®</a:t>
            </a:r>
            <a:r>
              <a:rPr lang="en-US" dirty="0" smtClean="0"/>
              <a:t> a combination of the words velour and crochet. It will rival the zipper in it's ability to fasten."</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India has the highest average data usage per smartphone, reaching 9.8 GB per month at the end of 2018, according to a new study by Ericsson. To reach</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18 GB per month per smartphone by 2024.</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2018, mobile data traffic per smartphone per month stood at </a:t>
            </a:r>
          </a:p>
          <a:p>
            <a:r>
              <a:rPr lang="en-US" sz="1200" b="0" i="0" kern="1200" dirty="0" smtClean="0">
                <a:solidFill>
                  <a:schemeClr val="tx1"/>
                </a:solidFill>
                <a:effectLst/>
                <a:latin typeface="Arial" charset="0"/>
                <a:ea typeface="+mn-ea"/>
                <a:cs typeface="+mn-cs"/>
              </a:rPr>
              <a:t>7 GB for North America </a:t>
            </a:r>
          </a:p>
          <a:p>
            <a:r>
              <a:rPr lang="en-US" sz="1200" b="0" i="0" kern="1200" dirty="0" smtClean="0">
                <a:solidFill>
                  <a:schemeClr val="tx1"/>
                </a:solidFill>
                <a:effectLst/>
                <a:latin typeface="Arial" charset="0"/>
                <a:ea typeface="+mn-ea"/>
                <a:cs typeface="+mn-cs"/>
              </a:rPr>
              <a:t>3.1 GB for Latin America </a:t>
            </a:r>
          </a:p>
          <a:p>
            <a:r>
              <a:rPr lang="en-US" sz="1200" b="0" i="0" kern="1200" dirty="0" smtClean="0">
                <a:solidFill>
                  <a:schemeClr val="tx1"/>
                </a:solidFill>
                <a:effectLst/>
                <a:latin typeface="Arial" charset="0"/>
                <a:ea typeface="+mn-ea"/>
                <a:cs typeface="+mn-cs"/>
              </a:rPr>
              <a:t>6.7 GB for Western Europe </a:t>
            </a:r>
          </a:p>
          <a:p>
            <a:r>
              <a:rPr lang="en-US" sz="1200" b="0" i="0" kern="1200" dirty="0" smtClean="0">
                <a:solidFill>
                  <a:schemeClr val="tx1"/>
                </a:solidFill>
                <a:effectLst/>
                <a:latin typeface="Arial" charset="0"/>
                <a:ea typeface="+mn-ea"/>
                <a:cs typeface="+mn-cs"/>
              </a:rPr>
              <a:t>4.5 GB for Central and Eastern Europe </a:t>
            </a:r>
          </a:p>
          <a:p>
            <a:r>
              <a:rPr lang="en-US" sz="1200" b="0" i="0" kern="1200" dirty="0" smtClean="0">
                <a:solidFill>
                  <a:schemeClr val="tx1"/>
                </a:solidFill>
                <a:effectLst/>
                <a:latin typeface="Arial" charset="0"/>
                <a:ea typeface="+mn-ea"/>
                <a:cs typeface="+mn-cs"/>
              </a:rPr>
              <a:t>7.1 GB for northeast Asia </a:t>
            </a:r>
          </a:p>
          <a:p>
            <a:r>
              <a:rPr lang="en-US" sz="1200" b="0" i="0" kern="1200" dirty="0" smtClean="0">
                <a:solidFill>
                  <a:schemeClr val="tx1"/>
                </a:solidFill>
                <a:effectLst/>
                <a:latin typeface="Arial" charset="0"/>
                <a:ea typeface="+mn-ea"/>
                <a:cs typeface="+mn-cs"/>
              </a:rPr>
              <a:t>3.6 GB for southeast Asia and Oceania region</a:t>
            </a:r>
          </a:p>
          <a:p>
            <a:endParaRPr lang="en-US" dirty="0" smtClean="0"/>
          </a:p>
          <a:p>
            <a:r>
              <a:rPr lang="en-US" sz="1200" b="0" i="0" kern="1200" dirty="0" smtClean="0">
                <a:solidFill>
                  <a:schemeClr val="tx1"/>
                </a:solidFill>
                <a:effectLst/>
                <a:latin typeface="Arial" charset="0"/>
                <a:ea typeface="+mn-ea"/>
                <a:cs typeface="+mn-cs"/>
              </a:rPr>
              <a:t>"Today, more than 5 billion consumers interact with data every day — by 2025, that number will be 6 billion, or 75% of the world's population. In 2025, each connected person will have at least one data interaction every 18 seconds. Many of these interactions are because of the billions of </a:t>
            </a:r>
            <a:r>
              <a:rPr lang="en-US" sz="1200" b="0" i="0" kern="1200" dirty="0" err="1" smtClean="0">
                <a:solidFill>
                  <a:schemeClr val="tx1"/>
                </a:solidFill>
                <a:effectLst/>
                <a:latin typeface="Arial" charset="0"/>
                <a:ea typeface="+mn-ea"/>
                <a:cs typeface="+mn-cs"/>
              </a:rPr>
              <a:t>IoT</a:t>
            </a:r>
            <a:r>
              <a:rPr lang="en-US" sz="1200" b="0" i="0" kern="1200" dirty="0" smtClean="0">
                <a:solidFill>
                  <a:schemeClr val="tx1"/>
                </a:solidFill>
                <a:effectLst/>
                <a:latin typeface="Arial" charset="0"/>
                <a:ea typeface="+mn-ea"/>
                <a:cs typeface="+mn-cs"/>
              </a:rPr>
              <a:t> devices connected across the globe, which are expected to create over 90 ZB of data in 2025."</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5</a:t>
            </a:fld>
            <a:endParaRPr lang="en-US" altLang="en-US"/>
          </a:p>
        </p:txBody>
      </p:sp>
    </p:spTree>
    <p:extLst>
      <p:ext uri="{BB962C8B-B14F-4D97-AF65-F5344CB8AC3E}">
        <p14:creationId xmlns:p14="http://schemas.microsoft.com/office/powerpoint/2010/main" val="416853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Floppy</a:t>
            </a:r>
            <a:r>
              <a:rPr lang="en-US" sz="1200" b="0" i="0" kern="1200" baseline="0" dirty="0" smtClean="0">
                <a:solidFill>
                  <a:schemeClr val="tx1"/>
                </a:solidFill>
                <a:effectLst/>
                <a:latin typeface="Arial" charset="0"/>
                <a:ea typeface="+mn-ea"/>
                <a:cs typeface="+mn-cs"/>
              </a:rPr>
              <a:t> disks</a:t>
            </a:r>
            <a:r>
              <a:rPr lang="en-US" sz="1200" b="0" i="0" kern="1200" dirty="0" smtClean="0">
                <a:solidFill>
                  <a:schemeClr val="tx1"/>
                </a:solidFill>
                <a:effectLst/>
                <a:latin typeface="Arial" charset="0"/>
                <a:ea typeface="+mn-ea"/>
                <a:cs typeface="+mn-cs"/>
              </a:rPr>
              <a:t> had their storage</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limits, and data storage moved on to CDs, then DVDs, then Zip drives, and then SD cards. USB flash drives reigned. Companies like Amazon, Google, and Dropbox unveiled cloud storage to the masses in 2011.</a:t>
            </a:r>
          </a:p>
          <a:p>
            <a:r>
              <a:rPr lang="en-US" sz="1200" b="0" i="0" kern="1200" dirty="0" smtClean="0">
                <a:solidFill>
                  <a:schemeClr val="tx1"/>
                </a:solidFill>
                <a:effectLst/>
                <a:latin typeface="Arial" charset="0"/>
                <a:ea typeface="+mn-ea"/>
                <a:cs typeface="+mn-cs"/>
              </a:rPr>
              <a:t>Cloud storage may soon run out. Data stored on the cloud are not actually on a “cloud”, they are stored in data centers mostly in Europe, the U.S., and the Asia-Pacific, often in places where electricity is cheap.</a:t>
            </a:r>
          </a:p>
          <a:p>
            <a:endParaRPr lang="en-US" sz="1200" b="0" i="0" kern="1200" dirty="0" smtClean="0">
              <a:solidFill>
                <a:schemeClr val="tx1"/>
              </a:solidFill>
              <a:effectLst/>
              <a:latin typeface="Arial" charset="0"/>
              <a:ea typeface="+mn-ea"/>
              <a:cs typeface="+mn-cs"/>
            </a:endParaRPr>
          </a:p>
          <a:p>
            <a:r>
              <a:rPr lang="en-US" sz="1200" b="1" i="0" kern="1200" dirty="0" smtClean="0">
                <a:solidFill>
                  <a:schemeClr val="tx1"/>
                </a:solidFill>
                <a:effectLst/>
                <a:latin typeface="Arial" charset="0"/>
                <a:ea typeface="+mn-ea"/>
                <a:cs typeface="+mn-cs"/>
              </a:rPr>
              <a:t>So what’s the solution?</a:t>
            </a:r>
          </a:p>
          <a:p>
            <a:r>
              <a:rPr lang="en-US" sz="1200" b="0" i="0" kern="1200" dirty="0" smtClean="0">
                <a:solidFill>
                  <a:schemeClr val="tx1"/>
                </a:solidFill>
                <a:effectLst/>
                <a:latin typeface="Arial" charset="0"/>
                <a:ea typeface="+mn-ea"/>
                <a:cs typeface="+mn-cs"/>
              </a:rPr>
              <a:t>DNA-based data storage. DNA—consists of long chains of the nucleotides A, T, C and G —is life’s information-storage material. Data can be stored in the sequence of these letters, turning DNA into a new form of information technology. It is routinely sequenced, synthesized and accurately copied with ease. DNA is also very stable. Storing does not require much energy.</a:t>
            </a:r>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6</a:t>
            </a:fld>
            <a:endParaRPr lang="en-US" altLang="en-US"/>
          </a:p>
        </p:txBody>
      </p:sp>
    </p:spTree>
    <p:extLst>
      <p:ext uri="{BB962C8B-B14F-4D97-AF65-F5344CB8AC3E}">
        <p14:creationId xmlns:p14="http://schemas.microsoft.com/office/powerpoint/2010/main" val="364494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It is the storage capacity that shines. DNA can accurately stow massive amounts of data at a density far exceeding that of electronic devices. The simple bacterium </a:t>
            </a:r>
            <a:r>
              <a:rPr lang="en-US" sz="1200" b="0" i="1" kern="1200" dirty="0" smtClean="0">
                <a:solidFill>
                  <a:schemeClr val="tx1"/>
                </a:solidFill>
                <a:effectLst/>
                <a:latin typeface="Arial" charset="0"/>
                <a:ea typeface="+mn-ea"/>
                <a:cs typeface="+mn-cs"/>
              </a:rPr>
              <a:t>Escherichia coli</a:t>
            </a:r>
            <a:r>
              <a:rPr lang="en-US" sz="1200" b="0" i="0" kern="1200" dirty="0" smtClean="0">
                <a:solidFill>
                  <a:schemeClr val="tx1"/>
                </a:solidFill>
                <a:effectLst/>
                <a:latin typeface="Arial" charset="0"/>
                <a:ea typeface="+mn-ea"/>
                <a:cs typeface="+mn-cs"/>
              </a:rPr>
              <a:t>, for instance, has a storage density of about 10</a:t>
            </a:r>
            <a:r>
              <a:rPr lang="en-US" sz="1200" b="0" i="0" kern="1200" baseline="30000" dirty="0" smtClean="0">
                <a:solidFill>
                  <a:schemeClr val="tx1"/>
                </a:solidFill>
                <a:effectLst/>
                <a:latin typeface="Arial" charset="0"/>
                <a:ea typeface="+mn-ea"/>
                <a:cs typeface="+mn-cs"/>
              </a:rPr>
              <a:t>19</a:t>
            </a:r>
            <a:r>
              <a:rPr lang="en-US" sz="1200" b="0" i="0" kern="1200" dirty="0" smtClean="0">
                <a:solidFill>
                  <a:schemeClr val="tx1"/>
                </a:solidFill>
                <a:effectLst/>
                <a:latin typeface="Arial" charset="0"/>
                <a:ea typeface="+mn-ea"/>
                <a:cs typeface="+mn-cs"/>
              </a:rPr>
              <a:t> bits per cubic centimeter, according to calculations published in 2016 in </a:t>
            </a:r>
            <a:r>
              <a:rPr lang="en-US" sz="1200" b="0" i="1" kern="1200" dirty="0" smtClean="0">
                <a:solidFill>
                  <a:schemeClr val="tx1"/>
                </a:solidFill>
                <a:effectLst/>
                <a:latin typeface="Arial" charset="0"/>
                <a:ea typeface="+mn-ea"/>
                <a:cs typeface="+mn-cs"/>
              </a:rPr>
              <a:t>Nature Materials</a:t>
            </a:r>
            <a:r>
              <a:rPr lang="en-US" sz="1200" b="0" i="0" kern="1200" dirty="0" smtClean="0">
                <a:solidFill>
                  <a:schemeClr val="tx1"/>
                </a:solidFill>
                <a:effectLst/>
                <a:latin typeface="Arial" charset="0"/>
                <a:ea typeface="+mn-ea"/>
                <a:cs typeface="+mn-cs"/>
              </a:rPr>
              <a:t> by George Church of Harvard University and his colleagues. At that density, the world’s current storage needs for a year could be met by a cube of DNA measuring about one meter on a side. </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7</a:t>
            </a:fld>
            <a:endParaRPr lang="en-US" altLang="en-US"/>
          </a:p>
        </p:txBody>
      </p:sp>
    </p:spTree>
    <p:extLst>
      <p:ext uri="{BB962C8B-B14F-4D97-AF65-F5344CB8AC3E}">
        <p14:creationId xmlns:p14="http://schemas.microsoft.com/office/powerpoint/2010/main" val="3440371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8</a:t>
            </a:fld>
            <a:endParaRPr lang="en-US" altLang="en-US"/>
          </a:p>
        </p:txBody>
      </p:sp>
    </p:spTree>
    <p:extLst>
      <p:ext uri="{BB962C8B-B14F-4D97-AF65-F5344CB8AC3E}">
        <p14:creationId xmlns:p14="http://schemas.microsoft.com/office/powerpoint/2010/main" val="4241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Many critical nutrients are biological macromolecules. The term “macromolecule” was first coined in the 1920s.</a:t>
            </a:r>
            <a:r>
              <a:rPr lang="en-US" sz="1200" b="0" i="0" kern="1200" baseline="0" dirty="0" smtClean="0">
                <a:solidFill>
                  <a:schemeClr val="tx1"/>
                </a:solidFill>
                <a:effectLst/>
                <a:latin typeface="Arial" charset="0"/>
                <a:ea typeface="+mn-ea"/>
                <a:cs typeface="+mn-cs"/>
              </a:rPr>
              <a:t> M</a:t>
            </a:r>
            <a:r>
              <a:rPr lang="en-US" sz="1200" b="0" i="0" kern="1200" dirty="0" smtClean="0">
                <a:solidFill>
                  <a:schemeClr val="tx1"/>
                </a:solidFill>
                <a:effectLst/>
                <a:latin typeface="Arial" charset="0"/>
                <a:ea typeface="+mn-ea"/>
                <a:cs typeface="+mn-cs"/>
              </a:rPr>
              <a:t>any large biological molecules are built by covalently linking smaller biological molecules together.</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Biological macromolecules play a critical role in cell structure and function. Most (but not all) biological macromolecules are polymers, which are any molecules constructed by linking together many smaller molecules, called monomers. Examples of these monomers and polymers can be found in the sugar you might put in your coffee or tea. Regular table sugar is the disaccharide sucrose (a polymer), which is composed of the monosaccharides fructose and glucose (which are monomers). </a:t>
            </a:r>
          </a:p>
          <a:p>
            <a:endParaRPr lang="en-US" sz="1200" b="0" i="0" kern="1200" dirty="0" smtClean="0">
              <a:solidFill>
                <a:schemeClr val="tx1"/>
              </a:solidFill>
              <a:effectLst/>
              <a:latin typeface="Arial" charset="0"/>
              <a:ea typeface="+mn-ea"/>
              <a:cs typeface="+mn-cs"/>
            </a:endParaRPr>
          </a:p>
          <a:p>
            <a:r>
              <a:rPr lang="en-US" dirty="0" smtClean="0">
                <a:effectLst/>
              </a:rPr>
              <a:t>Biological macromolecules all contain carbon in ring or chain form, which means they are classified as organic molecules. They usually also contain hydrogen and oxygen, as well as nitrogen and additional minor elements.</a:t>
            </a:r>
          </a:p>
          <a:p>
            <a:r>
              <a:rPr lang="en-US" dirty="0" smtClean="0"/>
              <a:t/>
            </a:r>
            <a:br>
              <a:rPr lang="en-US" dirty="0" smtClean="0"/>
            </a:br>
            <a:r>
              <a:rPr lang="en-US" sz="1200" b="0" i="0" kern="1200" dirty="0" smtClean="0">
                <a:solidFill>
                  <a:schemeClr val="tx1"/>
                </a:solidFill>
                <a:effectLst/>
                <a:latin typeface="Arial" charset="0"/>
                <a:ea typeface="+mn-ea"/>
                <a:cs typeface="+mn-cs"/>
              </a:rPr>
              <a:t>There are four major classes of biological macromolecules: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carbohydrates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lipids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proteins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nucleic acids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Each of these types of macromolecules performs a wide array of important functions within the cell; a cell cannot perform its role within the body without many different types of these crucial molecules. In combination, these biological macromolecules make up the majority of a cell’s dry mass. All the molecules both inside and outside of cells are situated in a water-based (i.e., aqueous) environment, and all the reactions of biological systems are occurring in that same environment.</a:t>
            </a:r>
          </a:p>
          <a:p>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10</a:t>
            </a:fld>
            <a:endParaRPr lang="en-US" altLang="en-US"/>
          </a:p>
        </p:txBody>
      </p:sp>
    </p:spTree>
    <p:extLst>
      <p:ext uri="{BB962C8B-B14F-4D97-AF65-F5344CB8AC3E}">
        <p14:creationId xmlns:p14="http://schemas.microsoft.com/office/powerpoint/2010/main" val="94556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3029B8-96B2-4D18-A759-95598D712B0A}" type="slidenum">
              <a:rPr lang="en-US" altLang="en-US"/>
              <a:pPr>
                <a:defRPr/>
              </a:pPr>
              <a:t>‹#›</a:t>
            </a:fld>
            <a:endParaRPr lang="en-US" altLang="en-US"/>
          </a:p>
        </p:txBody>
      </p:sp>
    </p:spTree>
    <p:extLst>
      <p:ext uri="{BB962C8B-B14F-4D97-AF65-F5344CB8AC3E}">
        <p14:creationId xmlns:p14="http://schemas.microsoft.com/office/powerpoint/2010/main" val="32535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B1A8BC-4F99-4BB1-92C1-AEF79C7BB7A9}" type="slidenum">
              <a:rPr lang="en-US" altLang="en-US"/>
              <a:pPr>
                <a:defRPr/>
              </a:pPr>
              <a:t>‹#›</a:t>
            </a:fld>
            <a:endParaRPr lang="en-US" altLang="en-US"/>
          </a:p>
        </p:txBody>
      </p:sp>
    </p:spTree>
    <p:extLst>
      <p:ext uri="{BB962C8B-B14F-4D97-AF65-F5344CB8AC3E}">
        <p14:creationId xmlns:p14="http://schemas.microsoft.com/office/powerpoint/2010/main" val="22290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0B148E-506C-4060-BA33-B7C51D1AD7EC}" type="slidenum">
              <a:rPr lang="en-US" altLang="en-US"/>
              <a:pPr>
                <a:defRPr/>
              </a:pPr>
              <a:t>‹#›</a:t>
            </a:fld>
            <a:endParaRPr lang="en-US" altLang="en-US"/>
          </a:p>
        </p:txBody>
      </p:sp>
    </p:spTree>
    <p:extLst>
      <p:ext uri="{BB962C8B-B14F-4D97-AF65-F5344CB8AC3E}">
        <p14:creationId xmlns:p14="http://schemas.microsoft.com/office/powerpoint/2010/main" val="249658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172BA0-B7EB-4737-A11D-500622694C39}" type="slidenum">
              <a:rPr lang="en-US" altLang="en-US"/>
              <a:pPr>
                <a:defRPr/>
              </a:pPr>
              <a:t>‹#›</a:t>
            </a:fld>
            <a:endParaRPr lang="en-US" altLang="en-US"/>
          </a:p>
        </p:txBody>
      </p:sp>
    </p:spTree>
    <p:extLst>
      <p:ext uri="{BB962C8B-B14F-4D97-AF65-F5344CB8AC3E}">
        <p14:creationId xmlns:p14="http://schemas.microsoft.com/office/powerpoint/2010/main" val="1479433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21D09B-8615-4E67-A4A1-F31930FC9F24}" type="slidenum">
              <a:rPr lang="en-US" altLang="en-US"/>
              <a:pPr>
                <a:defRPr/>
              </a:pPr>
              <a:t>‹#›</a:t>
            </a:fld>
            <a:endParaRPr lang="en-US" altLang="en-US"/>
          </a:p>
        </p:txBody>
      </p:sp>
    </p:spTree>
    <p:extLst>
      <p:ext uri="{BB962C8B-B14F-4D97-AF65-F5344CB8AC3E}">
        <p14:creationId xmlns:p14="http://schemas.microsoft.com/office/powerpoint/2010/main" val="365855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1D5C56-7A3B-48E1-96FE-8ADEEC4851D1}" type="slidenum">
              <a:rPr lang="en-US" altLang="en-US"/>
              <a:pPr>
                <a:defRPr/>
              </a:pPr>
              <a:t>‹#›</a:t>
            </a:fld>
            <a:endParaRPr lang="en-US" altLang="en-US"/>
          </a:p>
        </p:txBody>
      </p:sp>
    </p:spTree>
    <p:extLst>
      <p:ext uri="{BB962C8B-B14F-4D97-AF65-F5344CB8AC3E}">
        <p14:creationId xmlns:p14="http://schemas.microsoft.com/office/powerpoint/2010/main" val="88014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01FCA8-6108-4956-8B71-F069F94ACA8C}" type="slidenum">
              <a:rPr lang="en-US" altLang="en-US"/>
              <a:pPr>
                <a:defRPr/>
              </a:pPr>
              <a:t>‹#›</a:t>
            </a:fld>
            <a:endParaRPr lang="en-US" altLang="en-US"/>
          </a:p>
        </p:txBody>
      </p:sp>
    </p:spTree>
    <p:extLst>
      <p:ext uri="{BB962C8B-B14F-4D97-AF65-F5344CB8AC3E}">
        <p14:creationId xmlns:p14="http://schemas.microsoft.com/office/powerpoint/2010/main" val="5910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177A35-1CD4-4A51-AD83-AC1092DD334F}" type="slidenum">
              <a:rPr lang="en-US" altLang="en-US"/>
              <a:pPr>
                <a:defRPr/>
              </a:pPr>
              <a:t>‹#›</a:t>
            </a:fld>
            <a:endParaRPr lang="en-US" altLang="en-US"/>
          </a:p>
        </p:txBody>
      </p:sp>
    </p:spTree>
    <p:extLst>
      <p:ext uri="{BB962C8B-B14F-4D97-AF65-F5344CB8AC3E}">
        <p14:creationId xmlns:p14="http://schemas.microsoft.com/office/powerpoint/2010/main" val="41153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57D40E0-81AF-4CAF-B8AC-01B1D22B622B}" type="slidenum">
              <a:rPr lang="en-US" altLang="en-US"/>
              <a:pPr>
                <a:defRPr/>
              </a:pPr>
              <a:t>‹#›</a:t>
            </a:fld>
            <a:endParaRPr lang="en-US" altLang="en-US"/>
          </a:p>
        </p:txBody>
      </p:sp>
    </p:spTree>
    <p:extLst>
      <p:ext uri="{BB962C8B-B14F-4D97-AF65-F5344CB8AC3E}">
        <p14:creationId xmlns:p14="http://schemas.microsoft.com/office/powerpoint/2010/main" val="208102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A2E072-910A-45A5-B3DE-F6DED8AD8F28}" type="slidenum">
              <a:rPr lang="en-US" altLang="en-US"/>
              <a:pPr>
                <a:defRPr/>
              </a:pPr>
              <a:t>‹#›</a:t>
            </a:fld>
            <a:endParaRPr lang="en-US" altLang="en-US"/>
          </a:p>
        </p:txBody>
      </p:sp>
    </p:spTree>
    <p:extLst>
      <p:ext uri="{BB962C8B-B14F-4D97-AF65-F5344CB8AC3E}">
        <p14:creationId xmlns:p14="http://schemas.microsoft.com/office/powerpoint/2010/main" val="53319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AC4A18-AEC1-416B-A361-0AE718923587}" type="slidenum">
              <a:rPr lang="en-US" altLang="en-US"/>
              <a:pPr>
                <a:defRPr/>
              </a:pPr>
              <a:t>‹#›</a:t>
            </a:fld>
            <a:endParaRPr lang="en-US" altLang="en-US"/>
          </a:p>
        </p:txBody>
      </p:sp>
    </p:spTree>
    <p:extLst>
      <p:ext uri="{BB962C8B-B14F-4D97-AF65-F5344CB8AC3E}">
        <p14:creationId xmlns:p14="http://schemas.microsoft.com/office/powerpoint/2010/main" val="98900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00AFB25-420F-4F1B-8B35-6A6CDF2A5B9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8.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image" Target="../media/image31.gif"/></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60Gi5lqL-dA&amp;feature=emb_title"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www.youtube.com/watch?v=o_-6JXLYS-k" TargetMode="External"/><Relationship Id="rId4" Type="http://schemas.openxmlformats.org/officeDocument/2006/relationships/hyperlink" Target="https://www.ncbi.nlm.nih.gov/books/NBK2210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23900" y="762000"/>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7200" b="1" dirty="0">
                <a:latin typeface="Arial" panose="020B0604020202020204" pitchFamily="34" charset="0"/>
              </a:rPr>
              <a:t>Science of Living System</a:t>
            </a:r>
          </a:p>
        </p:txBody>
      </p:sp>
      <p:sp>
        <p:nvSpPr>
          <p:cNvPr id="4100" name="Rectangle 1"/>
          <p:cNvSpPr>
            <a:spLocks noChangeArrowheads="1"/>
          </p:cNvSpPr>
          <p:nvPr/>
        </p:nvSpPr>
        <p:spPr bwMode="auto">
          <a:xfrm>
            <a:off x="1257300" y="4433888"/>
            <a:ext cx="6629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3600" b="1" dirty="0" smtClean="0">
                <a:solidFill>
                  <a:srgbClr val="0000FF"/>
                </a:solidFill>
                <a:latin typeface="Arial" panose="020B0604020202020204" pitchFamily="34" charset="0"/>
              </a:rPr>
              <a:t>Ritobrata Goswami</a:t>
            </a:r>
            <a:endParaRPr lang="en-US" altLang="en-US" sz="3600" b="1" dirty="0">
              <a:solidFill>
                <a:srgbClr val="0000FF"/>
              </a:solidFill>
              <a:latin typeface="Arial" panose="020B0604020202020204" pitchFamily="34" charset="0"/>
            </a:endParaRPr>
          </a:p>
          <a:p>
            <a:pPr algn="ctr" eaLnBrk="1" hangingPunct="1">
              <a:spcBef>
                <a:spcPct val="0"/>
              </a:spcBef>
              <a:buFontTx/>
              <a:buNone/>
            </a:pPr>
            <a:r>
              <a:rPr lang="en-US" altLang="en-US" sz="2800" dirty="0">
                <a:latin typeface="Arial" panose="020B0604020202020204" pitchFamily="34" charset="0"/>
              </a:rPr>
              <a:t>School of Bioscience</a:t>
            </a:r>
          </a:p>
          <a:p>
            <a:pPr algn="ctr" eaLnBrk="1" hangingPunct="1">
              <a:spcBef>
                <a:spcPct val="0"/>
              </a:spcBef>
              <a:buFontTx/>
              <a:buNone/>
            </a:pPr>
            <a:r>
              <a:rPr lang="en-US" altLang="en-US" sz="2800" i="1" dirty="0">
                <a:latin typeface="Arial" panose="020B0604020202020204" pitchFamily="34" charset="0"/>
              </a:rPr>
              <a:t>Email: </a:t>
            </a:r>
            <a:r>
              <a:rPr lang="en-US" altLang="en-US" sz="2800" b="1" i="1" dirty="0" smtClean="0">
                <a:solidFill>
                  <a:srgbClr val="0000FF"/>
                </a:solidFill>
                <a:latin typeface="Arial" panose="020B0604020202020204" pitchFamily="34" charset="0"/>
              </a:rPr>
              <a:t>ritobrata.goswami@iitkgp.ac.in</a:t>
            </a:r>
            <a:endParaRPr lang="en-US" altLang="en-US" sz="2800" b="1" i="1" dirty="0">
              <a:solidFill>
                <a:srgbClr val="0000FF"/>
              </a:solidFill>
              <a:latin typeface="Arial" panose="020B0604020202020204" pitchFamily="34" charset="0"/>
            </a:endParaRPr>
          </a:p>
          <a:p>
            <a:pPr algn="ctr" eaLnBrk="1" hangingPunct="1">
              <a:spcBef>
                <a:spcPct val="0"/>
              </a:spcBef>
              <a:buFontTx/>
              <a:buNone/>
            </a:pPr>
            <a:endParaRPr lang="en-IN" altLang="en-US" sz="2800" i="1" dirty="0">
              <a:latin typeface="Arial" panose="020B0604020202020204" pitchFamily="34" charset="0"/>
            </a:endParaRPr>
          </a:p>
        </p:txBody>
      </p:sp>
      <p:sp>
        <p:nvSpPr>
          <p:cNvPr id="4101" name="TextBox 2"/>
          <p:cNvSpPr txBox="1">
            <a:spLocks noChangeArrowheads="1"/>
          </p:cNvSpPr>
          <p:nvPr/>
        </p:nvSpPr>
        <p:spPr bwMode="auto">
          <a:xfrm>
            <a:off x="2984500" y="5943600"/>
            <a:ext cx="3174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2800" i="1" dirty="0">
                <a:latin typeface="Arial" panose="020B0604020202020204" pitchFamily="34" charset="0"/>
              </a:rPr>
              <a:t>Tel</a:t>
            </a:r>
            <a:r>
              <a:rPr lang="en-US" altLang="en-US" sz="2800" i="1">
                <a:latin typeface="Arial" panose="020B0604020202020204" pitchFamily="34" charset="0"/>
              </a:rPr>
              <a:t>: </a:t>
            </a:r>
            <a:r>
              <a:rPr lang="en-US" altLang="en-US" sz="2800" i="1" smtClean="0">
                <a:latin typeface="Arial" panose="020B0604020202020204" pitchFamily="34" charset="0"/>
              </a:rPr>
              <a:t>03222-260518</a:t>
            </a:r>
            <a:endParaRPr lang="en-US" altLang="en-US" sz="2800" i="1" dirty="0">
              <a:latin typeface="Arial" panose="020B0604020202020204" pitchFamily="34" charset="0"/>
            </a:endParaRPr>
          </a:p>
        </p:txBody>
      </p:sp>
      <p:sp>
        <p:nvSpPr>
          <p:cNvPr id="4102" name="TextBox 1"/>
          <p:cNvSpPr txBox="1">
            <a:spLocks noChangeArrowheads="1"/>
          </p:cNvSpPr>
          <p:nvPr/>
        </p:nvSpPr>
        <p:spPr bwMode="auto">
          <a:xfrm>
            <a:off x="3342624" y="3276600"/>
            <a:ext cx="24320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CA" altLang="en-US" sz="4200" b="1" dirty="0" smtClean="0">
                <a:latin typeface="Arial" panose="020B0604020202020204" pitchFamily="34" charset="0"/>
              </a:rPr>
              <a:t>BS20001</a:t>
            </a:r>
            <a:endParaRPr lang="en-CA" altLang="en-US" sz="42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371600"/>
          </a:xfrm>
        </p:spPr>
        <p:txBody>
          <a:bodyPr/>
          <a:lstStyle/>
          <a:p>
            <a:r>
              <a:rPr lang="en-GB" sz="3200" dirty="0">
                <a:latin typeface="Arial" panose="020B0604020202020204" pitchFamily="34" charset="0"/>
                <a:cs typeface="Arial" panose="020B0604020202020204" pitchFamily="34" charset="0"/>
              </a:rPr>
              <a:t>Molecules of Living </a:t>
            </a:r>
            <a:r>
              <a:rPr lang="en-GB" sz="3200" dirty="0" smtClean="0">
                <a:latin typeface="Arial" panose="020B0604020202020204" pitchFamily="34" charset="0"/>
                <a:cs typeface="Arial" panose="020B0604020202020204" pitchFamily="34" charset="0"/>
              </a:rPr>
              <a:t>Systems:</a:t>
            </a:r>
            <a:br>
              <a:rPr lang="en-GB" sz="3200" dirty="0" smtClean="0">
                <a:latin typeface="Arial" panose="020B0604020202020204" pitchFamily="34" charset="0"/>
                <a:cs typeface="Arial" panose="020B0604020202020204" pitchFamily="34" charset="0"/>
              </a:rPr>
            </a:br>
            <a:r>
              <a:rPr lang="en-GB" sz="3200" b="1" dirty="0" smtClean="0">
                <a:solidFill>
                  <a:srgbClr val="CC3399"/>
                </a:solidFill>
                <a:latin typeface="Arial" panose="020B0604020202020204" pitchFamily="34" charset="0"/>
                <a:cs typeface="Arial" panose="020B0604020202020204" pitchFamily="34" charset="0"/>
              </a:rPr>
              <a:t>Biological Macromolecules</a:t>
            </a:r>
            <a:endParaRPr lang="en-GB" sz="3200" b="1" dirty="0">
              <a:solidFill>
                <a:srgbClr val="CC3399"/>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560332" y="1600200"/>
            <a:ext cx="8023336" cy="4357688"/>
          </a:xfrm>
          <a:prstGeom prst="rect">
            <a:avLst/>
          </a:prstGeom>
        </p:spPr>
      </p:pic>
    </p:spTree>
    <p:extLst>
      <p:ext uri="{BB962C8B-B14F-4D97-AF65-F5344CB8AC3E}">
        <p14:creationId xmlns:p14="http://schemas.microsoft.com/office/powerpoint/2010/main" val="460486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35569939"/>
              </p:ext>
            </p:extLst>
          </p:nvPr>
        </p:nvGraphicFramePr>
        <p:xfrm>
          <a:off x="76200" y="76200"/>
          <a:ext cx="6496616" cy="5765584"/>
        </p:xfrm>
        <a:graphic>
          <a:graphicData uri="http://schemas.openxmlformats.org/drawingml/2006/table">
            <a:tbl>
              <a:tblPr firstRow="1" bandRow="1">
                <a:tableStyleId>{5C22544A-7EE6-4342-B048-85BDC9FD1C3A}</a:tableStyleId>
              </a:tblPr>
              <a:tblGrid>
                <a:gridCol w="1505516">
                  <a:extLst>
                    <a:ext uri="{9D8B030D-6E8A-4147-A177-3AD203B41FA5}"/>
                  </a:extLst>
                </a:gridCol>
                <a:gridCol w="3238500">
                  <a:extLst>
                    <a:ext uri="{9D8B030D-6E8A-4147-A177-3AD203B41FA5}"/>
                  </a:extLst>
                </a:gridCol>
                <a:gridCol w="1752600">
                  <a:extLst>
                    <a:ext uri="{9D8B030D-6E8A-4147-A177-3AD203B41FA5}"/>
                  </a:extLst>
                </a:gridCol>
              </a:tblGrid>
              <a:tr h="579051">
                <a:tc>
                  <a:txBody>
                    <a:bodyPr/>
                    <a:lstStyle/>
                    <a:p>
                      <a:pPr algn="ctr"/>
                      <a:r>
                        <a:rPr lang="en-US" sz="1600" b="1" dirty="0" smtClean="0">
                          <a:latin typeface="Calibri" panose="020F0502020204030204" pitchFamily="34" charset="0"/>
                          <a:cs typeface="Calibri" panose="020F0502020204030204" pitchFamily="34" charset="0"/>
                        </a:rPr>
                        <a:t>Date</a:t>
                      </a:r>
                      <a:endParaRPr lang="en-US" sz="1600" b="1" dirty="0">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latin typeface="Calibri" panose="020F0502020204030204" pitchFamily="34" charset="0"/>
                          <a:cs typeface="Calibri" panose="020F0502020204030204" pitchFamily="34" charset="0"/>
                        </a:rPr>
                        <a:t>Topic</a:t>
                      </a:r>
                      <a:endParaRPr lang="en-US" sz="1600" b="1" dirty="0">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latin typeface="Calibri" panose="020F0502020204030204" pitchFamily="34" charset="0"/>
                          <a:cs typeface="Calibri" panose="020F0502020204030204" pitchFamily="34" charset="0"/>
                        </a:rPr>
                        <a:t>Sec-(1+2) (RG+AD+DS)</a:t>
                      </a:r>
                      <a:endParaRPr lang="en-US" sz="1600" b="1" dirty="0">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13/01/2021</a:t>
                      </a: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Nucleic acids</a:t>
                      </a:r>
                      <a:endParaRPr lang="en-US" sz="1600" b="0"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RG</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4902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20/01/2021</a:t>
                      </a: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Nucleic acids</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RG</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27/01/2021</a:t>
                      </a:r>
                    </a:p>
                  </a:txBody>
                  <a:tcPr marT="45689" marB="45689" anchor="ctr"/>
                </a:tc>
                <a:tc>
                  <a:txBody>
                    <a:bodyPr/>
                    <a:lstStyle/>
                    <a:p>
                      <a:pPr algn="ctr"/>
                      <a:r>
                        <a:rPr lang="en-US" sz="1600" b="1" dirty="0" smtClean="0">
                          <a:solidFill>
                            <a:schemeClr val="tx1"/>
                          </a:solidFill>
                          <a:latin typeface="Calibri" pitchFamily="34" charset="0"/>
                        </a:rPr>
                        <a:t>Transcription</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DS</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03/02/2021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rPr>
                        <a:t>Translation and Proteins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10/02/2021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rPr>
                        <a:t>Protein</a:t>
                      </a:r>
                      <a:r>
                        <a:rPr lang="en-US" sz="1600" b="1" baseline="0" dirty="0" smtClean="0">
                          <a:solidFill>
                            <a:schemeClr val="tx1"/>
                          </a:solidFill>
                          <a:latin typeface="Calibri" pitchFamily="34" charset="0"/>
                        </a:rPr>
                        <a:t>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4237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17/02/2021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cs typeface="+mn-cs"/>
                        </a:rPr>
                        <a:t>Enzymes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RG</a:t>
                      </a:r>
                    </a:p>
                  </a:txBody>
                  <a:tcPr marT="45689" marB="45689" anchor="ctr"/>
                </a:tc>
                <a:extLst>
                  <a:ext uri="{0D108BD9-81ED-4DB2-BD59-A6C34878D82A}"/>
                </a:extLst>
              </a:tr>
              <a:tr h="5790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24/02/2021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Microscope,</a:t>
                      </a:r>
                      <a:r>
                        <a:rPr lang="en-US" sz="1600" b="1" baseline="0" dirty="0" smtClean="0">
                          <a:solidFill>
                            <a:schemeClr val="tx1"/>
                          </a:solidFill>
                          <a:latin typeface="Calibri" panose="020F0502020204030204" pitchFamily="34" charset="0"/>
                          <a:cs typeface="Calibri" panose="020F0502020204030204" pitchFamily="34" charset="0"/>
                        </a:rPr>
                        <a:t> c</a:t>
                      </a:r>
                      <a:r>
                        <a:rPr lang="en-US" sz="1600" b="1" dirty="0" smtClean="0">
                          <a:solidFill>
                            <a:schemeClr val="tx1"/>
                          </a:solidFill>
                          <a:latin typeface="Calibri" panose="020F0502020204030204" pitchFamily="34" charset="0"/>
                          <a:cs typeface="Calibri" panose="020F0502020204030204" pitchFamily="34" charset="0"/>
                        </a:rPr>
                        <a:t>ell</a:t>
                      </a:r>
                      <a:r>
                        <a:rPr lang="en-US" sz="1600" b="1" baseline="0" dirty="0" smtClean="0">
                          <a:solidFill>
                            <a:schemeClr val="tx1"/>
                          </a:solidFill>
                          <a:latin typeface="Calibri" panose="020F0502020204030204" pitchFamily="34" charset="0"/>
                          <a:cs typeface="Calibri" panose="020F0502020204030204" pitchFamily="34" charset="0"/>
                        </a:rPr>
                        <a:t> structure &amp; cytoskeleton</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4902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10/03/2021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Cell</a:t>
                      </a:r>
                      <a:r>
                        <a:rPr lang="en-CA" sz="1600" b="1" baseline="0" dirty="0" smtClean="0">
                          <a:solidFill>
                            <a:schemeClr val="tx1"/>
                          </a:solidFill>
                          <a:latin typeface="Calibri" panose="020F0502020204030204" pitchFamily="34" charset="0"/>
                          <a:cs typeface="Calibri" panose="020F0502020204030204" pitchFamily="34" charset="0"/>
                        </a:rPr>
                        <a:t> division and stem cells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4901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17/03/2021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Neurobiology</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366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24/03/2021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Calibri" panose="020F0502020204030204" pitchFamily="34" charset="0"/>
                        </a:rPr>
                        <a:t>Virus and human diseases</a:t>
                      </a: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31/03/2021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Immune</a:t>
                      </a:r>
                      <a:r>
                        <a:rPr lang="en-CA" sz="1600" b="1" baseline="0" dirty="0" smtClean="0">
                          <a:solidFill>
                            <a:schemeClr val="tx1"/>
                          </a:solidFill>
                          <a:latin typeface="Calibri" panose="020F0502020204030204" pitchFamily="34" charset="0"/>
                          <a:cs typeface="Calibri" panose="020F0502020204030204" pitchFamily="34" charset="0"/>
                        </a:rPr>
                        <a:t> system</a:t>
                      </a: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RG</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07/04/2021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Genetic engineering</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14/04/2021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Written Exam</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bl>
          </a:graphicData>
        </a:graphic>
      </p:graphicFrame>
      <p:sp>
        <p:nvSpPr>
          <p:cNvPr id="3172" name="TextBox 1"/>
          <p:cNvSpPr txBox="1">
            <a:spLocks noChangeArrowheads="1"/>
          </p:cNvSpPr>
          <p:nvPr/>
        </p:nvSpPr>
        <p:spPr bwMode="auto">
          <a:xfrm>
            <a:off x="2971800" y="6105109"/>
            <a:ext cx="38779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pPr>
            <a:r>
              <a:rPr lang="en-US" altLang="en-US" sz="1600" b="1" dirty="0">
                <a:solidFill>
                  <a:srgbClr val="800000"/>
                </a:solidFill>
                <a:latin typeface="Calibri" pitchFamily="34" charset="0"/>
                <a:ea typeface="Calibri" pitchFamily="34" charset="0"/>
                <a:cs typeface="Calibri" pitchFamily="34" charset="0"/>
              </a:rPr>
              <a:t>03/03/21: Spring Break		</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r="55814" b="6561"/>
          <a:stretch>
            <a:fillRect/>
          </a:stretch>
        </p:blipFill>
        <p:spPr bwMode="auto">
          <a:xfrm>
            <a:off x="6553200" y="76200"/>
            <a:ext cx="1219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926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
            <a:ext cx="9144000" cy="6858000"/>
          </a:xfrm>
          <a:prstGeom prst="rect">
            <a:avLst/>
          </a:prstGeom>
        </p:spPr>
      </p:pic>
      <p:sp>
        <p:nvSpPr>
          <p:cNvPr id="12290" name="TextBox 1"/>
          <p:cNvSpPr txBox="1">
            <a:spLocks noChangeArrowheads="1"/>
          </p:cNvSpPr>
          <p:nvPr/>
        </p:nvSpPr>
        <p:spPr bwMode="auto">
          <a:xfrm>
            <a:off x="4038600" y="5613737"/>
            <a:ext cx="47727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sz="6000" b="1" dirty="0">
                <a:solidFill>
                  <a:srgbClr val="C00000"/>
                </a:solidFill>
                <a:effectLst>
                  <a:glow rad="228600">
                    <a:schemeClr val="accent5">
                      <a:satMod val="175000"/>
                      <a:alpha val="40000"/>
                    </a:schemeClr>
                  </a:glow>
                </a:effectLst>
              </a:rPr>
              <a:t>Nucleic Acid</a:t>
            </a:r>
          </a:p>
        </p:txBody>
      </p:sp>
    </p:spTree>
    <p:extLst>
      <p:ext uri="{BB962C8B-B14F-4D97-AF65-F5344CB8AC3E}">
        <p14:creationId xmlns:p14="http://schemas.microsoft.com/office/powerpoint/2010/main" val="3769742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81894" y="2559050"/>
            <a:ext cx="6780213" cy="203200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4200" b="1" dirty="0">
                <a:latin typeface="+mj-lt"/>
              </a:rPr>
              <a:t>RNA</a:t>
            </a:r>
            <a:r>
              <a:rPr lang="en-US" altLang="en-US" sz="4200" dirty="0">
                <a:latin typeface="+mj-lt"/>
              </a:rPr>
              <a:t>:  </a:t>
            </a:r>
            <a:r>
              <a:rPr lang="en-US" altLang="en-US" sz="4200" u="sng" dirty="0">
                <a:latin typeface="+mj-lt"/>
              </a:rPr>
              <a:t>R</a:t>
            </a:r>
            <a:r>
              <a:rPr lang="en-US" altLang="en-US" sz="4200" dirty="0">
                <a:latin typeface="+mj-lt"/>
              </a:rPr>
              <a:t>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a:p>
            <a:pPr>
              <a:spcBef>
                <a:spcPct val="0"/>
              </a:spcBef>
              <a:buFontTx/>
              <a:buNone/>
              <a:defRPr/>
            </a:pPr>
            <a:endParaRPr lang="en-US" altLang="en-US" sz="4200" dirty="0">
              <a:latin typeface="+mj-lt"/>
            </a:endParaRPr>
          </a:p>
          <a:p>
            <a:pPr>
              <a:spcBef>
                <a:spcPct val="0"/>
              </a:spcBef>
              <a:buFontTx/>
              <a:buNone/>
              <a:defRPr/>
            </a:pPr>
            <a:r>
              <a:rPr lang="en-US" altLang="en-US" sz="4200" b="1" dirty="0">
                <a:latin typeface="+mj-lt"/>
              </a:rPr>
              <a:t>DNA</a:t>
            </a:r>
            <a:r>
              <a:rPr lang="en-US" altLang="en-US" sz="4200" dirty="0">
                <a:latin typeface="+mj-lt"/>
              </a:rPr>
              <a:t>:  </a:t>
            </a:r>
            <a:r>
              <a:rPr lang="en-US" altLang="en-US" sz="4200" u="sng" dirty="0">
                <a:latin typeface="+mj-lt"/>
              </a:rPr>
              <a:t>D</a:t>
            </a:r>
            <a:r>
              <a:rPr lang="en-US" altLang="en-US" sz="4200" dirty="0">
                <a:latin typeface="+mj-lt"/>
              </a:rPr>
              <a:t>eoxyribo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p:txBody>
      </p:sp>
      <p:sp>
        <p:nvSpPr>
          <p:cNvPr id="8196" name="Text Box 2"/>
          <p:cNvSpPr txBox="1">
            <a:spLocks noChangeArrowheads="1"/>
          </p:cNvSpPr>
          <p:nvPr/>
        </p:nvSpPr>
        <p:spPr bwMode="auto">
          <a:xfrm>
            <a:off x="2418556" y="381000"/>
            <a:ext cx="4306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6000" b="1" dirty="0">
                <a:latin typeface="Times New Roman" panose="02020603050405020304" pitchFamily="18" charset="0"/>
                <a:cs typeface="Times New Roman" panose="02020603050405020304" pitchFamily="18" charset="0"/>
              </a:rPr>
              <a:t>Nucleic Acid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rotWithShape="1">
          <a:blip r:embed="rId3" cstate="print"/>
          <a:srcRect l="9402" r="9402"/>
          <a:stretch/>
        </p:blipFill>
        <p:spPr bwMode="auto">
          <a:xfrm>
            <a:off x="970908" y="736659"/>
            <a:ext cx="7239000" cy="5740341"/>
          </a:xfrm>
          <a:prstGeom prst="rect">
            <a:avLst/>
          </a:prstGeom>
          <a:noFill/>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
        <p:nvSpPr>
          <p:cNvPr id="4" name="Rectangle 3"/>
          <p:cNvSpPr/>
          <p:nvPr/>
        </p:nvSpPr>
        <p:spPr>
          <a:xfrm>
            <a:off x="351183" y="6400800"/>
            <a:ext cx="8411817" cy="369332"/>
          </a:xfrm>
          <a:prstGeom prst="rect">
            <a:avLst/>
          </a:prstGeom>
        </p:spPr>
        <p:txBody>
          <a:bodyPr wrap="square">
            <a:spAutoFit/>
          </a:bodyPr>
          <a:lstStyle/>
          <a:p>
            <a:pPr algn="ctr"/>
            <a:r>
              <a:rPr lang="en-GB" dirty="0">
                <a:latin typeface="+mj-lt"/>
              </a:rPr>
              <a:t>Frederick Griffith’s experiment with b</a:t>
            </a:r>
            <a:r>
              <a:rPr lang="en-GB" dirty="0">
                <a:solidFill>
                  <a:srgbClr val="231F20"/>
                </a:solidFill>
                <a:latin typeface="+mj-lt"/>
              </a:rPr>
              <a:t>acteria (</a:t>
            </a:r>
            <a:r>
              <a:rPr lang="en-GB" i="1" dirty="0">
                <a:solidFill>
                  <a:srgbClr val="231F20"/>
                </a:solidFill>
                <a:latin typeface="+mj-lt"/>
              </a:rPr>
              <a:t>Streptococcus pneumoniae</a:t>
            </a:r>
            <a:r>
              <a:rPr lang="en-GB" dirty="0">
                <a:solidFill>
                  <a:srgbClr val="231F20"/>
                </a:solidFill>
                <a:latin typeface="+mj-lt"/>
              </a:rPr>
              <a:t>) (1928).</a:t>
            </a:r>
            <a:endParaRPr lang="en-GB" dirty="0">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very 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7734300" cy="543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Tree>
    <p:extLst>
      <p:ext uri="{BB962C8B-B14F-4D97-AF65-F5344CB8AC3E}">
        <p14:creationId xmlns:p14="http://schemas.microsoft.com/office/powerpoint/2010/main" val="942135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2800" b="1" dirty="0">
                <a:latin typeface="Arial" panose="020B0604020202020204" pitchFamily="34" charset="0"/>
              </a:rPr>
              <a:t>Flow of Genetic Information: </a:t>
            </a:r>
          </a:p>
          <a:p>
            <a:pPr algn="ctr" eaLnBrk="1" hangingPunct="1">
              <a:spcBef>
                <a:spcPct val="0"/>
              </a:spcBef>
              <a:buFontTx/>
              <a:buNone/>
            </a:pPr>
            <a:r>
              <a:rPr lang="en-US" altLang="en-US" sz="2800" b="1" dirty="0">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012825" y="1295400"/>
            <a:ext cx="77724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defRPr/>
            </a:pPr>
            <a:r>
              <a:rPr lang="en-US" altLang="en-US" sz="2800" b="1" kern="0" dirty="0"/>
              <a:t>Nucleic acids are polymers</a:t>
            </a:r>
          </a:p>
          <a:p>
            <a:pPr>
              <a:lnSpc>
                <a:spcPct val="80000"/>
              </a:lnSpc>
              <a:defRPr/>
            </a:pPr>
            <a:endParaRPr lang="en-US" altLang="en-US" sz="2800" b="1" kern="0" dirty="0"/>
          </a:p>
          <a:p>
            <a:pPr>
              <a:lnSpc>
                <a:spcPct val="80000"/>
              </a:lnSpc>
              <a:defRPr/>
            </a:pPr>
            <a:r>
              <a:rPr lang="en-US" altLang="en-US" sz="2800" b="1" kern="0" dirty="0"/>
              <a:t>Monomer---nucleotides</a:t>
            </a:r>
          </a:p>
          <a:p>
            <a:pPr>
              <a:lnSpc>
                <a:spcPct val="80000"/>
              </a:lnSpc>
              <a:defRPr/>
            </a:pPr>
            <a:endParaRPr lang="en-US" altLang="en-US" sz="2800" b="1" kern="0" dirty="0"/>
          </a:p>
          <a:p>
            <a:pPr lvl="1">
              <a:lnSpc>
                <a:spcPct val="80000"/>
              </a:lnSpc>
              <a:defRPr/>
            </a:pPr>
            <a:r>
              <a:rPr lang="en-US" altLang="en-US" sz="2400" b="1" kern="0" dirty="0"/>
              <a:t>Nitrogenous bases</a:t>
            </a:r>
          </a:p>
          <a:p>
            <a:pPr lvl="2">
              <a:lnSpc>
                <a:spcPct val="80000"/>
              </a:lnSpc>
              <a:defRPr/>
            </a:pPr>
            <a:r>
              <a:rPr lang="en-US" altLang="en-US" sz="2000" b="1" kern="0" dirty="0"/>
              <a:t>Purines</a:t>
            </a:r>
          </a:p>
          <a:p>
            <a:pPr lvl="2">
              <a:lnSpc>
                <a:spcPct val="80000"/>
              </a:lnSpc>
              <a:defRPr/>
            </a:pPr>
            <a:r>
              <a:rPr lang="en-US" altLang="en-US" sz="2000" b="1" kern="0" dirty="0"/>
              <a:t>Pyrimidines</a:t>
            </a:r>
          </a:p>
          <a:p>
            <a:pPr lvl="2">
              <a:lnSpc>
                <a:spcPct val="80000"/>
              </a:lnSpc>
              <a:defRPr/>
            </a:pPr>
            <a:endParaRPr lang="en-US" altLang="en-US" sz="2000" b="1" kern="0" dirty="0"/>
          </a:p>
          <a:p>
            <a:pPr lvl="1">
              <a:lnSpc>
                <a:spcPct val="80000"/>
              </a:lnSpc>
              <a:defRPr/>
            </a:pPr>
            <a:r>
              <a:rPr lang="en-US" altLang="en-US" sz="2400" b="1" kern="0" dirty="0"/>
              <a:t>Sugar </a:t>
            </a:r>
          </a:p>
          <a:p>
            <a:pPr lvl="2">
              <a:lnSpc>
                <a:spcPct val="80000"/>
              </a:lnSpc>
              <a:defRPr/>
            </a:pPr>
            <a:r>
              <a:rPr lang="en-US" altLang="en-US" sz="2000" b="1" kern="0" dirty="0"/>
              <a:t>Ribose</a:t>
            </a:r>
          </a:p>
          <a:p>
            <a:pPr lvl="2">
              <a:lnSpc>
                <a:spcPct val="80000"/>
              </a:lnSpc>
              <a:defRPr/>
            </a:pPr>
            <a:r>
              <a:rPr lang="en-US" altLang="en-US" sz="2000" b="1" kern="0" dirty="0"/>
              <a:t>Deoxyribose</a:t>
            </a:r>
          </a:p>
          <a:p>
            <a:pPr lvl="1">
              <a:lnSpc>
                <a:spcPct val="80000"/>
              </a:lnSpc>
              <a:defRPr/>
            </a:pPr>
            <a:endParaRPr lang="en-US" altLang="en-US" sz="2400" b="1" kern="0" dirty="0"/>
          </a:p>
          <a:p>
            <a:pPr lvl="1">
              <a:lnSpc>
                <a:spcPct val="80000"/>
              </a:lnSpc>
              <a:defRPr/>
            </a:pPr>
            <a:r>
              <a:rPr lang="en-US" altLang="en-US" sz="2400" b="1" kern="0" dirty="0"/>
              <a:t>Phosphates</a:t>
            </a:r>
          </a:p>
        </p:txBody>
      </p:sp>
      <p:sp>
        <p:nvSpPr>
          <p:cNvPr id="12291" name="Text Box 5"/>
          <p:cNvSpPr txBox="1">
            <a:spLocks noChangeArrowheads="1"/>
          </p:cNvSpPr>
          <p:nvPr/>
        </p:nvSpPr>
        <p:spPr bwMode="auto">
          <a:xfrm>
            <a:off x="5486400" y="3581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endParaRPr lang="en-US" altLang="en-US" sz="1800" b="1">
              <a:latin typeface="Arial" panose="020B0604020202020204" pitchFamily="34" charset="0"/>
            </a:endParaRPr>
          </a:p>
        </p:txBody>
      </p:sp>
      <p:sp>
        <p:nvSpPr>
          <p:cNvPr id="12292" name="Text Box 6"/>
          <p:cNvSpPr txBox="1">
            <a:spLocks noChangeArrowheads="1"/>
          </p:cNvSpPr>
          <p:nvPr/>
        </p:nvSpPr>
        <p:spPr bwMode="auto">
          <a:xfrm>
            <a:off x="5486400" y="35052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800" b="1">
              <a:latin typeface="Arial" panose="020B0604020202020204" pitchFamily="34" charset="0"/>
            </a:endParaRPr>
          </a:p>
        </p:txBody>
      </p:sp>
      <p:grpSp>
        <p:nvGrpSpPr>
          <p:cNvPr id="2" name="Group 7"/>
          <p:cNvGrpSpPr>
            <a:grpSpLocks/>
          </p:cNvGrpSpPr>
          <p:nvPr/>
        </p:nvGrpSpPr>
        <p:grpSpPr bwMode="auto">
          <a:xfrm>
            <a:off x="4079875" y="2971800"/>
            <a:ext cx="2743200" cy="2438400"/>
            <a:chOff x="7696200" y="2819400"/>
            <a:chExt cx="2743200" cy="2438400"/>
          </a:xfrm>
        </p:grpSpPr>
        <p:sp>
          <p:nvSpPr>
            <p:cNvPr id="9" name="Right Brace 8"/>
            <p:cNvSpPr/>
            <p:nvPr/>
          </p:nvSpPr>
          <p:spPr>
            <a:xfrm>
              <a:off x="7696200" y="2819400"/>
              <a:ext cx="403225" cy="24384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300" name="Text Box 8"/>
            <p:cNvSpPr txBox="1">
              <a:spLocks noChangeArrowheads="1"/>
            </p:cNvSpPr>
            <p:nvPr/>
          </p:nvSpPr>
          <p:spPr bwMode="auto">
            <a:xfrm>
              <a:off x="8077200" y="387255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Nucleosides</a:t>
              </a:r>
            </a:p>
          </p:txBody>
        </p:sp>
      </p:grpSp>
      <p:grpSp>
        <p:nvGrpSpPr>
          <p:cNvPr id="3" name="Group 10"/>
          <p:cNvGrpSpPr>
            <a:grpSpLocks/>
          </p:cNvGrpSpPr>
          <p:nvPr/>
        </p:nvGrpSpPr>
        <p:grpSpPr bwMode="auto">
          <a:xfrm>
            <a:off x="6477000" y="4114800"/>
            <a:ext cx="2743200" cy="1828800"/>
            <a:chOff x="8153400" y="4267200"/>
            <a:chExt cx="2743200" cy="1828800"/>
          </a:xfrm>
        </p:grpSpPr>
        <p:sp>
          <p:nvSpPr>
            <p:cNvPr id="12" name="Right Brace 11"/>
            <p:cNvSpPr/>
            <p:nvPr/>
          </p:nvSpPr>
          <p:spPr>
            <a:xfrm>
              <a:off x="8153400" y="4267200"/>
              <a:ext cx="403225" cy="1828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298" name="Text Box 8"/>
            <p:cNvSpPr txBox="1">
              <a:spLocks noChangeArrowheads="1"/>
            </p:cNvSpPr>
            <p:nvPr/>
          </p:nvSpPr>
          <p:spPr bwMode="auto">
            <a:xfrm>
              <a:off x="8534400" y="4891087"/>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Nucleotides</a:t>
              </a:r>
            </a:p>
          </p:txBody>
        </p:sp>
      </p:grpSp>
      <p:sp>
        <p:nvSpPr>
          <p:cNvPr id="12295" name="Text Box 2"/>
          <p:cNvSpPr txBox="1">
            <a:spLocks noChangeArrowheads="1"/>
          </p:cNvSpPr>
          <p:nvPr/>
        </p:nvSpPr>
        <p:spPr bwMode="auto">
          <a:xfrm>
            <a:off x="2505074" y="127474"/>
            <a:ext cx="3552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4400" b="1" dirty="0">
                <a:solidFill>
                  <a:srgbClr val="C00000"/>
                </a:solidFill>
                <a:latin typeface="Arial" panose="020B0604020202020204" pitchFamily="34" charset="0"/>
              </a:rPr>
              <a:t>Nucleic Acid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094219" y="84931"/>
            <a:ext cx="7086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4400" b="1" dirty="0">
                <a:solidFill>
                  <a:srgbClr val="C00000"/>
                </a:solidFill>
                <a:ea typeface="ＭＳ Ｐゴシック" pitchFamily="1" charset="-128"/>
              </a:rPr>
              <a:t>RNA vs DNA – Sugar</a:t>
            </a:r>
          </a:p>
        </p:txBody>
      </p:sp>
      <p:sp>
        <p:nvSpPr>
          <p:cNvPr id="3" name="AutoShape 4" descr="https://www.chemguide.co.uk/organicprops/aminoacids/ribose.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9" descr="https://www.chemguide.co.uk/organicprops/aminoacids/ribose.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13" y="1447800"/>
            <a:ext cx="210392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612" y="1447800"/>
            <a:ext cx="4008120"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404360"/>
            <a:ext cx="6015406"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238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00200" y="2503488"/>
            <a:ext cx="7315200" cy="4278312"/>
            <a:chOff x="1828800" y="606424"/>
            <a:chExt cx="7315200" cy="4278313"/>
          </a:xfrm>
        </p:grpSpPr>
        <p:pic>
          <p:nvPicPr>
            <p:cNvPr id="143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6424"/>
              <a:ext cx="7315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TextBox 1"/>
            <p:cNvSpPr txBox="1">
              <a:spLocks noChangeArrowheads="1"/>
            </p:cNvSpPr>
            <p:nvPr/>
          </p:nvSpPr>
          <p:spPr bwMode="auto">
            <a:xfrm>
              <a:off x="7848600" y="3314025"/>
              <a:ext cx="1252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200" dirty="0"/>
                <a:t>(Ribose)</a:t>
              </a:r>
            </a:p>
          </p:txBody>
        </p:sp>
      </p:grpSp>
      <p:sp>
        <p:nvSpPr>
          <p:cNvPr id="8" name="Text Box 2"/>
          <p:cNvSpPr txBox="1">
            <a:spLocks noChangeArrowheads="1"/>
          </p:cNvSpPr>
          <p:nvPr/>
        </p:nvSpPr>
        <p:spPr bwMode="auto">
          <a:xfrm>
            <a:off x="1654175" y="914400"/>
            <a:ext cx="4789488" cy="11382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800" b="1" dirty="0">
                <a:latin typeface="+mj-lt"/>
              </a:rPr>
              <a:t>RNA - </a:t>
            </a:r>
            <a:r>
              <a:rPr lang="en-US" altLang="en-US" sz="2800" u="sng" dirty="0">
                <a:latin typeface="+mj-lt"/>
              </a:rPr>
              <a:t>R</a:t>
            </a:r>
            <a:r>
              <a:rPr lang="en-US" altLang="en-US" sz="2800" dirty="0">
                <a:latin typeface="+mj-lt"/>
              </a:rPr>
              <a:t>ibo</a:t>
            </a:r>
            <a:r>
              <a:rPr lang="en-US" altLang="en-US" sz="2800" u="sng" dirty="0">
                <a:latin typeface="+mj-lt"/>
              </a:rPr>
              <a:t>n</a:t>
            </a:r>
            <a:r>
              <a:rPr lang="en-US" altLang="en-US" sz="2800" dirty="0">
                <a:latin typeface="+mj-lt"/>
              </a:rPr>
              <a:t>ucleic </a:t>
            </a:r>
            <a:r>
              <a:rPr lang="en-US" altLang="en-US" sz="2800" u="sng" dirty="0">
                <a:latin typeface="+mj-lt"/>
              </a:rPr>
              <a:t>A</a:t>
            </a:r>
            <a:r>
              <a:rPr lang="en-US" altLang="en-US" sz="2800" dirty="0">
                <a:latin typeface="+mj-lt"/>
              </a:rPr>
              <a:t>cid</a:t>
            </a:r>
          </a:p>
          <a:p>
            <a:pPr>
              <a:spcBef>
                <a:spcPct val="0"/>
              </a:spcBef>
              <a:buFontTx/>
              <a:buNone/>
              <a:defRPr/>
            </a:pPr>
            <a:endParaRPr lang="en-US" altLang="en-US" sz="1200" b="1" dirty="0">
              <a:latin typeface="+mj-lt"/>
            </a:endParaRPr>
          </a:p>
          <a:p>
            <a:pPr>
              <a:spcBef>
                <a:spcPct val="0"/>
              </a:spcBef>
              <a:buFontTx/>
              <a:buNone/>
              <a:defRPr/>
            </a:pPr>
            <a:r>
              <a:rPr lang="en-US" altLang="en-US" sz="2800" b="1" dirty="0"/>
              <a:t>DNA - </a:t>
            </a:r>
            <a:r>
              <a:rPr lang="en-US" altLang="en-US" sz="2800" u="sng" dirty="0"/>
              <a:t>D</a:t>
            </a:r>
            <a:r>
              <a:rPr lang="en-US" altLang="en-US" sz="2800" dirty="0"/>
              <a:t>eoxyribo</a:t>
            </a:r>
            <a:r>
              <a:rPr lang="en-US" altLang="en-US" sz="2800" u="sng" dirty="0"/>
              <a:t>n</a:t>
            </a:r>
            <a:r>
              <a:rPr lang="en-US" altLang="en-US" sz="2800" dirty="0"/>
              <a:t>ucleic </a:t>
            </a:r>
            <a:r>
              <a:rPr lang="en-US" altLang="en-US" sz="2800" u="sng" dirty="0"/>
              <a:t>A</a:t>
            </a:r>
            <a:r>
              <a:rPr lang="en-US" altLang="en-US" sz="2800" dirty="0"/>
              <a:t>cid</a:t>
            </a:r>
          </a:p>
        </p:txBody>
      </p:sp>
      <p:sp>
        <p:nvSpPr>
          <p:cNvPr id="14341" name="Text Box 4"/>
          <p:cNvSpPr txBox="1">
            <a:spLocks noChangeArrowheads="1"/>
          </p:cNvSpPr>
          <p:nvPr/>
        </p:nvSpPr>
        <p:spPr bwMode="auto">
          <a:xfrm>
            <a:off x="1094219" y="84931"/>
            <a:ext cx="7086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4400" b="1" dirty="0">
                <a:solidFill>
                  <a:srgbClr val="C00000"/>
                </a:solidFill>
                <a:ea typeface="ＭＳ Ｐゴシック" pitchFamily="1" charset="-128"/>
              </a:rPr>
              <a:t>RNA vs DNA – Sugar</a:t>
            </a:r>
          </a:p>
        </p:txBody>
      </p:sp>
      <p:grpSp>
        <p:nvGrpSpPr>
          <p:cNvPr id="3" name="Group 11"/>
          <p:cNvGrpSpPr>
            <a:grpSpLocks/>
          </p:cNvGrpSpPr>
          <p:nvPr/>
        </p:nvGrpSpPr>
        <p:grpSpPr bwMode="auto">
          <a:xfrm>
            <a:off x="1752600" y="2668588"/>
            <a:ext cx="5334000" cy="4102100"/>
            <a:chOff x="1752600" y="390525"/>
            <a:chExt cx="5334000" cy="4101445"/>
          </a:xfrm>
        </p:grpSpPr>
        <p:sp>
          <p:nvSpPr>
            <p:cNvPr id="13" name="TextBox 12"/>
            <p:cNvSpPr txBox="1"/>
            <p:nvPr/>
          </p:nvSpPr>
          <p:spPr>
            <a:xfrm>
              <a:off x="1752600" y="3968179"/>
              <a:ext cx="1962150" cy="523791"/>
            </a:xfrm>
            <a:prstGeom prst="rect">
              <a:avLst/>
            </a:prstGeom>
            <a:noFill/>
            <a:ln>
              <a:solidFill>
                <a:srgbClr val="0066FF"/>
              </a:solidFill>
            </a:ln>
          </p:spPr>
          <p:txBody>
            <a:bodyPr wrap="none">
              <a:spAutoFit/>
            </a:bodyPr>
            <a:lstStyle/>
            <a:p>
              <a:pPr>
                <a:defRPr/>
              </a:pPr>
              <a:r>
                <a:rPr lang="en-US" altLang="en-US" sz="2800" dirty="0">
                  <a:latin typeface="+mj-lt"/>
                </a:rPr>
                <a:t>Ester Bond</a:t>
              </a:r>
              <a:endParaRPr lang="en-CA" sz="2800" dirty="0">
                <a:solidFill>
                  <a:srgbClr val="CC0066"/>
                </a:solidFill>
                <a:latin typeface="+mj-lt"/>
              </a:endParaRPr>
            </a:p>
          </p:txBody>
        </p:sp>
        <p:cxnSp>
          <p:nvCxnSpPr>
            <p:cNvPr id="14" name="Straight Arrow Connector 13"/>
            <p:cNvCxnSpPr/>
            <p:nvPr/>
          </p:nvCxnSpPr>
          <p:spPr>
            <a:xfrm flipV="1">
              <a:off x="2803525" y="2353948"/>
              <a:ext cx="1920875" cy="1614230"/>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7400" y="390525"/>
              <a:ext cx="3071813" cy="523791"/>
            </a:xfrm>
            <a:prstGeom prst="rect">
              <a:avLst/>
            </a:prstGeom>
            <a:noFill/>
            <a:ln>
              <a:solidFill>
                <a:srgbClr val="0066FF"/>
              </a:solidFill>
            </a:ln>
          </p:spPr>
          <p:txBody>
            <a:bodyPr wrap="none">
              <a:spAutoFit/>
            </a:bodyPr>
            <a:lstStyle/>
            <a:p>
              <a:pPr>
                <a:defRPr/>
              </a:pPr>
              <a:r>
                <a:rPr lang="en-US" altLang="en-US" sz="2800" dirty="0">
                  <a:latin typeface="+mj-lt"/>
                </a:rPr>
                <a:t>N-</a:t>
              </a:r>
              <a:r>
                <a:rPr lang="el-GR" altLang="en-US" sz="2800" dirty="0">
                  <a:latin typeface="+mj-lt"/>
                </a:rPr>
                <a:t>β</a:t>
              </a:r>
              <a:r>
                <a:rPr lang="en-CA" altLang="en-US" sz="2800" dirty="0">
                  <a:latin typeface="+mj-lt"/>
                </a:rPr>
                <a:t>-</a:t>
              </a:r>
              <a:r>
                <a:rPr lang="en-CA" altLang="en-US" sz="2800" dirty="0" err="1">
                  <a:latin typeface="+mj-lt"/>
                </a:rPr>
                <a:t>glycosyl</a:t>
              </a:r>
              <a:r>
                <a:rPr lang="en-CA" altLang="en-US" sz="2800" dirty="0">
                  <a:latin typeface="+mj-lt"/>
                </a:rPr>
                <a:t> bond</a:t>
              </a:r>
              <a:endParaRPr lang="en-CA" sz="2800" dirty="0">
                <a:solidFill>
                  <a:srgbClr val="CC0066"/>
                </a:solidFill>
                <a:latin typeface="+mj-lt"/>
              </a:endParaRPr>
            </a:p>
          </p:txBody>
        </p:sp>
        <p:cxnSp>
          <p:nvCxnSpPr>
            <p:cNvPr id="16" name="Straight Arrow Connector 15"/>
            <p:cNvCxnSpPr/>
            <p:nvPr/>
          </p:nvCxnSpPr>
          <p:spPr>
            <a:xfrm>
              <a:off x="3854450" y="914316"/>
              <a:ext cx="3232150" cy="1219005"/>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2"/>
          <p:cNvGrpSpPr>
            <a:grpSpLocks/>
          </p:cNvGrpSpPr>
          <p:nvPr/>
        </p:nvGrpSpPr>
        <p:grpSpPr bwMode="auto">
          <a:xfrm>
            <a:off x="6611938" y="914400"/>
            <a:ext cx="963612" cy="1144588"/>
            <a:chOff x="6612249" y="914400"/>
            <a:chExt cx="963725" cy="1144488"/>
          </a:xfrm>
        </p:grpSpPr>
        <p:sp>
          <p:nvSpPr>
            <p:cNvPr id="14345" name="TextBox 1"/>
            <p:cNvSpPr txBox="1">
              <a:spLocks noChangeArrowheads="1"/>
            </p:cNvSpPr>
            <p:nvPr/>
          </p:nvSpPr>
          <p:spPr bwMode="auto">
            <a:xfrm>
              <a:off x="6612249" y="914400"/>
              <a:ext cx="96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(OH)</a:t>
              </a:r>
            </a:p>
          </p:txBody>
        </p:sp>
        <p:sp>
          <p:nvSpPr>
            <p:cNvPr id="14346" name="TextBox 16"/>
            <p:cNvSpPr txBox="1">
              <a:spLocks noChangeArrowheads="1"/>
            </p:cNvSpPr>
            <p:nvPr/>
          </p:nvSpPr>
          <p:spPr bwMode="auto">
            <a:xfrm>
              <a:off x="6886293" y="1535668"/>
              <a:ext cx="684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(H)</a:t>
              </a:r>
            </a:p>
          </p:txBody>
        </p:sp>
      </p:grpSp>
      <p:sp>
        <p:nvSpPr>
          <p:cNvPr id="4" name="Rectangle 3"/>
          <p:cNvSpPr/>
          <p:nvPr/>
        </p:nvSpPr>
        <p:spPr>
          <a:xfrm>
            <a:off x="5105400" y="6323013"/>
            <a:ext cx="457200" cy="382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2762"/>
            <a:ext cx="8229600" cy="1036638"/>
          </a:xfrm>
        </p:spPr>
        <p:txBody>
          <a:bodyPr>
            <a:normAutofit/>
          </a:bodyPr>
          <a:lstStyle/>
          <a:p>
            <a:r>
              <a:rPr lang="en-US" altLang="en-US" b="1" dirty="0" smtClean="0"/>
              <a:t>Why study Living System?</a:t>
            </a:r>
            <a:endParaRPr lang="en-US" dirty="0"/>
          </a:p>
        </p:txBody>
      </p:sp>
    </p:spTree>
    <p:extLst>
      <p:ext uri="{BB962C8B-B14F-4D97-AF65-F5344CB8AC3E}">
        <p14:creationId xmlns:p14="http://schemas.microsoft.com/office/powerpoint/2010/main" val="2654804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00100" y="19208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Two Types of Nitrogenous Bases</a:t>
            </a:r>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81112"/>
            <a:ext cx="8531225"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028700" y="97536"/>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Purine and Pyrimidine Bases</a:t>
            </a:r>
          </a:p>
        </p:txBody>
      </p:sp>
      <p:pic>
        <p:nvPicPr>
          <p:cNvPr id="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8044"/>
          <a:stretch/>
        </p:blipFill>
        <p:spPr bwMode="auto">
          <a:xfrm>
            <a:off x="1710531" y="774700"/>
            <a:ext cx="5722938" cy="600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ounded Rectangle 5"/>
          <p:cNvSpPr/>
          <p:nvPr/>
        </p:nvSpPr>
        <p:spPr>
          <a:xfrm>
            <a:off x="3416712" y="3853752"/>
            <a:ext cx="4114800" cy="2556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 y="1668353"/>
            <a:ext cx="9046464" cy="45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TextBox 1"/>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396"/>
            <a:ext cx="9131808" cy="412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TextBox 3"/>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a:extLst>
              <a:ext uri="{28A0092B-C50C-407E-A947-70E740481C1C}">
                <a14:useLocalDpi xmlns:a14="http://schemas.microsoft.com/office/drawing/2010/main" val="0"/>
              </a:ext>
            </a:extLst>
          </a:blip>
          <a:srcRect b="8888"/>
          <a:stretch>
            <a:fillRect/>
          </a:stretch>
        </p:blipFill>
        <p:spPr bwMode="auto">
          <a:xfrm>
            <a:off x="50291" y="1052508"/>
            <a:ext cx="9046464" cy="53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1030223"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RNA is Less Stable than DNA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977260"/>
            <a:ext cx="4279900" cy="58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79" name="Rectangle 1"/>
          <p:cNvSpPr>
            <a:spLocks noChangeArrowheads="1"/>
          </p:cNvSpPr>
          <p:nvPr/>
        </p:nvSpPr>
        <p:spPr bwMode="auto">
          <a:xfrm>
            <a:off x="609600" y="84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dirty="0">
                <a:solidFill>
                  <a:srgbClr val="C00000"/>
                </a:solidFill>
                <a:ea typeface="DejaVu Sans" charset="0"/>
                <a:cs typeface="DejaVu Sans" charset="0"/>
              </a:rPr>
              <a:t>Phosphodiester Linkages in the Covalent Backbone of Nucleic Acid </a:t>
            </a:r>
            <a:endParaRPr lang="en-US" altLang="en-US" sz="2400" b="1" dirty="0">
              <a:solidFill>
                <a:srgbClr val="C00000"/>
              </a:solidFill>
            </a:endParaRPr>
          </a:p>
        </p:txBody>
      </p:sp>
      <p:sp>
        <p:nvSpPr>
          <p:cNvPr id="2" name="Oval 1"/>
          <p:cNvSpPr/>
          <p:nvPr/>
        </p:nvSpPr>
        <p:spPr>
          <a:xfrm>
            <a:off x="4038600" y="896565"/>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7200600" y="891408"/>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448000" y="6191655"/>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200600" y="6193200"/>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1905000"/>
            <a:ext cx="30765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9" y="2105025"/>
            <a:ext cx="429577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solidFill>
                  <a:srgbClr val="C00000"/>
                </a:solidFill>
              </a:rPr>
              <a:t>DNA: </a:t>
            </a:r>
            <a:r>
              <a:rPr lang="en-US" altLang="en-US" sz="2800" b="1" u="sng">
                <a:solidFill>
                  <a:srgbClr val="C00000"/>
                </a:solidFill>
              </a:rPr>
              <a:t>D</a:t>
            </a:r>
            <a:r>
              <a:rPr lang="en-US" altLang="en-US" sz="2800" b="1">
                <a:solidFill>
                  <a:srgbClr val="C00000"/>
                </a:solidFill>
              </a:rPr>
              <a:t>eoxyribo</a:t>
            </a:r>
            <a:r>
              <a:rPr lang="en-US" altLang="en-US" sz="2800" b="1" u="sng">
                <a:solidFill>
                  <a:srgbClr val="C00000"/>
                </a:solidFill>
              </a:rPr>
              <a:t>n</a:t>
            </a:r>
            <a:r>
              <a:rPr lang="en-US" altLang="en-US" sz="2800" b="1">
                <a:solidFill>
                  <a:srgbClr val="C00000"/>
                </a:solidFill>
              </a:rPr>
              <a:t>ucleic </a:t>
            </a:r>
            <a:r>
              <a:rPr lang="en-US" altLang="en-US" sz="2800" b="1" u="sng">
                <a:solidFill>
                  <a:srgbClr val="C00000"/>
                </a:solidFill>
              </a:rPr>
              <a:t>A</a:t>
            </a:r>
            <a:r>
              <a:rPr lang="en-US" altLang="en-US" sz="2800" b="1">
                <a:solidFill>
                  <a:srgbClr val="C00000"/>
                </a:solidFill>
              </a:rPr>
              <a:t>cid</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824" y="914400"/>
            <a:ext cx="3649368"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199" y="3438524"/>
            <a:ext cx="364021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759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1257300" y="101600"/>
            <a:ext cx="662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Discovery of the DNA Structure</a:t>
            </a:r>
          </a:p>
        </p:txBody>
      </p:sp>
      <p:pic>
        <p:nvPicPr>
          <p:cNvPr id="1218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2438400"/>
            <a:ext cx="407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p:cNvSpPr txBox="1">
            <a:spLocks noChangeArrowheads="1"/>
          </p:cNvSpPr>
          <p:nvPr/>
        </p:nvSpPr>
        <p:spPr bwMode="auto">
          <a:xfrm>
            <a:off x="0" y="914400"/>
            <a:ext cx="56692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Arial" panose="020B0604020202020204" pitchFamily="34" charset="0"/>
              <a:buChar char="•"/>
            </a:pPr>
            <a:r>
              <a:rPr lang="en-US" altLang="en-US" sz="2400" dirty="0">
                <a:ea typeface="ＭＳ Ｐゴシック" pitchFamily="1" charset="-128"/>
              </a:rPr>
              <a:t>Structure was discovered in 1953 by </a:t>
            </a:r>
            <a:r>
              <a:rPr lang="en-US" altLang="en-US" sz="2400" dirty="0" smtClean="0">
                <a:ea typeface="ＭＳ Ｐゴシック" pitchFamily="1" charset="-128"/>
              </a:rPr>
              <a:t>James </a:t>
            </a:r>
            <a:r>
              <a:rPr lang="en-US" altLang="en-US" sz="2400" dirty="0">
                <a:ea typeface="ＭＳ Ｐゴシック" pitchFamily="1" charset="-128"/>
              </a:rPr>
              <a:t>Watson and Francis Crick</a:t>
            </a:r>
          </a:p>
          <a:p>
            <a:pPr>
              <a:spcBef>
                <a:spcPct val="50000"/>
              </a:spcBef>
              <a:buFont typeface="Arial" panose="020B0604020202020204" pitchFamily="34" charset="0"/>
              <a:buChar char="•"/>
            </a:pPr>
            <a:r>
              <a:rPr lang="en-US" altLang="en-US" sz="2400" dirty="0">
                <a:ea typeface="ＭＳ Ｐゴシック" pitchFamily="1" charset="-128"/>
              </a:rPr>
              <a:t>Awarded </a:t>
            </a:r>
            <a:r>
              <a:rPr lang="en-US" altLang="en-US" sz="2400" b="1" u="sng" dirty="0">
                <a:ea typeface="ＭＳ Ｐゴシック" pitchFamily="1" charset="-128"/>
              </a:rPr>
              <a:t>Nobel Prize in 1962</a:t>
            </a: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9392" y="2743200"/>
            <a:ext cx="4864608" cy="3446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5428332" y="6172957"/>
            <a:ext cx="2566728" cy="461665"/>
          </a:xfrm>
          <a:prstGeom prst="rect">
            <a:avLst/>
          </a:prstGeom>
          <a:noFill/>
        </p:spPr>
        <p:txBody>
          <a:bodyPr wrap="none" rtlCol="0">
            <a:spAutoFit/>
          </a:bodyPr>
          <a:lstStyle/>
          <a:p>
            <a:r>
              <a:rPr lang="en-CA" sz="2400" dirty="0"/>
              <a:t>Rosalind Franklin</a:t>
            </a:r>
          </a:p>
        </p:txBody>
      </p:sp>
      <p:pic>
        <p:nvPicPr>
          <p:cNvPr id="2050" name="Picture 2" descr="http://mol-biol4masters.masters.grkraj.org/html/Deoxy_Ribonucleic_Acid2-Structure_files/image021.jpg"/>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b="35965"/>
          <a:stretch/>
        </p:blipFill>
        <p:spPr bwMode="auto">
          <a:xfrm>
            <a:off x="7996237" y="5293918"/>
            <a:ext cx="1147763" cy="139065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mol-biol4masters.masters.grkraj.org/html/Deoxy_Ribonucleic_Acid2-Structure_files/image02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9280" y="685800"/>
            <a:ext cx="3474720" cy="1923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GB" sz="3600" b="1" dirty="0" smtClean="0">
                <a:solidFill>
                  <a:srgbClr val="C00000"/>
                </a:solidFill>
              </a:rPr>
              <a:t>Some key features of DNA </a:t>
            </a:r>
            <a:endParaRPr lang="en-GB" sz="3600" b="1" dirty="0">
              <a:solidFill>
                <a:srgbClr val="C00000"/>
              </a:solidFill>
            </a:endParaRPr>
          </a:p>
        </p:txBody>
      </p:sp>
      <p:sp>
        <p:nvSpPr>
          <p:cNvPr id="3" name="Content Placeholder 2"/>
          <p:cNvSpPr>
            <a:spLocks noGrp="1"/>
          </p:cNvSpPr>
          <p:nvPr>
            <p:ph idx="1"/>
          </p:nvPr>
        </p:nvSpPr>
        <p:spPr>
          <a:xfrm>
            <a:off x="152400" y="1066800"/>
            <a:ext cx="8839200" cy="5486400"/>
          </a:xfrm>
        </p:spPr>
        <p:txBody>
          <a:bodyPr/>
          <a:lstStyle/>
          <a:p>
            <a:pPr>
              <a:spcBef>
                <a:spcPts val="600"/>
              </a:spcBef>
              <a:spcAft>
                <a:spcPts val="600"/>
              </a:spcAft>
            </a:pPr>
            <a:r>
              <a:rPr lang="en-IN" altLang="en-US" sz="2600" dirty="0">
                <a:latin typeface="Arial" panose="020B0604020202020204" pitchFamily="34" charset="0"/>
                <a:ea typeface="DejaVu Sans" charset="0"/>
                <a:cs typeface="DejaVu Sans" charset="0"/>
              </a:rPr>
              <a:t>In </a:t>
            </a:r>
            <a:r>
              <a:rPr lang="en-IN" altLang="en-US" sz="2600" b="1" dirty="0" smtClean="0">
                <a:latin typeface="Arial" panose="020B0604020202020204" pitchFamily="34" charset="0"/>
                <a:ea typeface="DejaVu Sans" charset="0"/>
                <a:cs typeface="DejaVu Sans" charset="0"/>
              </a:rPr>
              <a:t>DNA, </a:t>
            </a:r>
            <a:r>
              <a:rPr lang="en-IN" altLang="en-US" sz="2600" dirty="0">
                <a:latin typeface="Arial" panose="020B0604020202020204" pitchFamily="34" charset="0"/>
                <a:ea typeface="DejaVu Sans" charset="0"/>
                <a:cs typeface="DejaVu Sans" charset="0"/>
              </a:rPr>
              <a:t>two nucleic acid strands anneal together through extensive </a:t>
            </a:r>
            <a:r>
              <a:rPr lang="en-IN" altLang="en-US" sz="2600" b="1" dirty="0">
                <a:solidFill>
                  <a:srgbClr val="FF0066"/>
                </a:solidFill>
                <a:latin typeface="Arial" panose="020B0604020202020204" pitchFamily="34" charset="0"/>
                <a:ea typeface="DejaVu Sans" charset="0"/>
                <a:cs typeface="DejaVu Sans" charset="0"/>
              </a:rPr>
              <a:t>inter-strand H-bonding</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between the bases</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This </a:t>
            </a:r>
            <a:r>
              <a:rPr lang="en-IN" altLang="en-US" sz="2600" b="1" dirty="0">
                <a:solidFill>
                  <a:srgbClr val="7030A0"/>
                </a:solidFill>
                <a:latin typeface="Arial" panose="020B0604020202020204" pitchFamily="34" charset="0"/>
                <a:ea typeface="DejaVu Sans" charset="0"/>
                <a:cs typeface="DejaVu Sans" charset="0"/>
              </a:rPr>
              <a:t>base pairing </a:t>
            </a:r>
            <a:r>
              <a:rPr lang="en-IN" altLang="en-US" sz="2600" dirty="0">
                <a:latin typeface="Arial" panose="020B0604020202020204" pitchFamily="34" charset="0"/>
                <a:ea typeface="DejaVu Sans" charset="0"/>
                <a:cs typeface="DejaVu Sans" charset="0"/>
              </a:rPr>
              <a:t>follows the rule proposed by Watson and Crick. </a:t>
            </a:r>
            <a:endParaRPr lang="en-IN" altLang="en-US" sz="2600" dirty="0" smtClean="0">
              <a:latin typeface="Arial" panose="020B0604020202020204" pitchFamily="34" charset="0"/>
              <a:ea typeface="DejaVu Sans" charset="0"/>
              <a:cs typeface="DejaVu Sans" charset="0"/>
            </a:endParaRPr>
          </a:p>
          <a:p>
            <a:pPr>
              <a:spcBef>
                <a:spcPts val="600"/>
              </a:spcBef>
              <a:spcAft>
                <a:spcPts val="600"/>
              </a:spcAft>
            </a:pPr>
            <a:r>
              <a:rPr lang="en-IN" altLang="en-US" sz="2600" b="1" dirty="0" smtClean="0">
                <a:solidFill>
                  <a:srgbClr val="008000"/>
                </a:solidFill>
                <a:latin typeface="Arial" panose="020B0604020202020204" pitchFamily="34" charset="0"/>
                <a:ea typeface="DejaVu Sans" charset="0"/>
                <a:cs typeface="DejaVu Sans" charset="0"/>
              </a:rPr>
              <a:t>Chargaff’s rule: </a:t>
            </a:r>
            <a:r>
              <a:rPr lang="en-IN" altLang="en-US" sz="2600" b="1" dirty="0" smtClean="0">
                <a:latin typeface="Arial" panose="020B0604020202020204" pitchFamily="34" charset="0"/>
                <a:ea typeface="DejaVu Sans" charset="0"/>
                <a:cs typeface="DejaVu Sans" charset="0"/>
              </a:rPr>
              <a:t>A </a:t>
            </a:r>
            <a:r>
              <a:rPr lang="en-IN" altLang="en-US" sz="2600" b="1" dirty="0">
                <a:latin typeface="Arial" panose="020B0604020202020204" pitchFamily="34" charset="0"/>
                <a:ea typeface="DejaVu Sans" charset="0"/>
                <a:cs typeface="DejaVu Sans" charset="0"/>
              </a:rPr>
              <a:t>always pairs with T and G </a:t>
            </a:r>
            <a:r>
              <a:rPr lang="en-IN" altLang="en-US" sz="2600" b="1" dirty="0" smtClean="0">
                <a:latin typeface="Arial" panose="020B0604020202020204" pitchFamily="34" charset="0"/>
                <a:ea typeface="DejaVu Sans" charset="0"/>
                <a:cs typeface="DejaVu Sans" charset="0"/>
              </a:rPr>
              <a:t>pairs with C </a:t>
            </a:r>
          </a:p>
          <a:p>
            <a:pPr>
              <a:spcBef>
                <a:spcPts val="600"/>
              </a:spcBef>
              <a:spcAft>
                <a:spcPts val="600"/>
              </a:spcAft>
            </a:pPr>
            <a:r>
              <a:rPr lang="en-IN" altLang="en-US" sz="2600" dirty="0" smtClean="0">
                <a:latin typeface="Arial" panose="020B0604020202020204" pitchFamily="34" charset="0"/>
                <a:ea typeface="DejaVu Sans" charset="0"/>
                <a:cs typeface="DejaVu Sans" charset="0"/>
              </a:rPr>
              <a:t>Hence </a:t>
            </a:r>
            <a:r>
              <a:rPr lang="en-IN" altLang="en-US" sz="2600" dirty="0">
                <a:latin typeface="Arial" panose="020B0604020202020204" pitchFamily="34" charset="0"/>
                <a:ea typeface="DejaVu Sans" charset="0"/>
                <a:cs typeface="DejaVu Sans" charset="0"/>
              </a:rPr>
              <a:t>the two strands become </a:t>
            </a:r>
            <a:r>
              <a:rPr lang="en-IN" altLang="en-US" sz="2600" b="1" dirty="0">
                <a:solidFill>
                  <a:srgbClr val="0070C0"/>
                </a:solidFill>
                <a:latin typeface="Arial" panose="020B0604020202020204" pitchFamily="34" charset="0"/>
                <a:ea typeface="DejaVu Sans" charset="0"/>
                <a:cs typeface="DejaVu Sans" charset="0"/>
              </a:rPr>
              <a:t>complementary</a:t>
            </a:r>
            <a:r>
              <a:rPr lang="en-IN" altLang="en-US" sz="2600" dirty="0">
                <a:latin typeface="Arial" panose="020B0604020202020204" pitchFamily="34" charset="0"/>
                <a:ea typeface="DejaVu Sans" charset="0"/>
                <a:cs typeface="DejaVu Sans" charset="0"/>
              </a:rPr>
              <a:t> to each </a:t>
            </a:r>
            <a:r>
              <a:rPr lang="en-IN" altLang="en-US" sz="2600" dirty="0" smtClean="0">
                <a:latin typeface="Arial" panose="020B0604020202020204" pitchFamily="34" charset="0"/>
                <a:ea typeface="DejaVu Sans" charset="0"/>
                <a:cs typeface="DejaVu Sans" charset="0"/>
              </a:rPr>
              <a:t>other</a:t>
            </a:r>
            <a:endParaRPr lang="en-IN" altLang="en-US" sz="2600" b="1" dirty="0" smtClean="0">
              <a:latin typeface="Arial" panose="020B0604020202020204" pitchFamily="34" charset="0"/>
              <a:ea typeface="DejaVu Sans" charset="0"/>
              <a:cs typeface="DejaVu Sans" charset="0"/>
            </a:endParaRPr>
          </a:p>
        </p:txBody>
      </p:sp>
      <p:pic>
        <p:nvPicPr>
          <p:cNvPr id="4098" name="Picture 2" descr="https://3.bp.blogspot.com/-LfUGE20RCCI/W5eXwaN5vPI/AAAAAAAALUE/ZS6yWV1jAboo130oXt3Puqqh5Mqe4o13QCLcBGAs/s1600/chargaffs-rul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226312"/>
            <a:ext cx="37909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a:extLst>
              <a:ext uri="{28A0092B-C50C-407E-A947-70E740481C1C}">
                <a14:useLocalDpi xmlns:a14="http://schemas.microsoft.com/office/drawing/2010/main" val="0"/>
              </a:ext>
            </a:extLst>
          </a:blip>
          <a:srcRect b="7066"/>
          <a:stretch>
            <a:fillRect/>
          </a:stretch>
        </p:blipFill>
        <p:spPr bwMode="auto">
          <a:xfrm>
            <a:off x="613569" y="735013"/>
            <a:ext cx="7916862"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solidFill>
                  <a:srgbClr val="C00000"/>
                </a:solidFill>
              </a:rPr>
              <a:t>DNA: </a:t>
            </a:r>
            <a:r>
              <a:rPr lang="en-US" altLang="en-US" sz="2800" b="1" u="sng">
                <a:solidFill>
                  <a:srgbClr val="C00000"/>
                </a:solidFill>
              </a:rPr>
              <a:t>D</a:t>
            </a:r>
            <a:r>
              <a:rPr lang="en-US" altLang="en-US" sz="2800" b="1">
                <a:solidFill>
                  <a:srgbClr val="C00000"/>
                </a:solidFill>
              </a:rPr>
              <a:t>eoxyribo</a:t>
            </a:r>
            <a:r>
              <a:rPr lang="en-US" altLang="en-US" sz="2800" b="1" u="sng">
                <a:solidFill>
                  <a:srgbClr val="C00000"/>
                </a:solidFill>
              </a:rPr>
              <a:t>n</a:t>
            </a:r>
            <a:r>
              <a:rPr lang="en-US" altLang="en-US" sz="2800" b="1">
                <a:solidFill>
                  <a:srgbClr val="C00000"/>
                </a:solidFill>
              </a:rPr>
              <a:t>ucleic </a:t>
            </a:r>
            <a:r>
              <a:rPr lang="en-US" altLang="en-US" sz="2800" b="1" u="sng">
                <a:solidFill>
                  <a:srgbClr val="C00000"/>
                </a:solidFill>
              </a:rPr>
              <a:t>A</a:t>
            </a:r>
            <a:r>
              <a:rPr lang="en-US" altLang="en-US" sz="2800" b="1">
                <a:solidFill>
                  <a:srgbClr val="C00000"/>
                </a:solidFill>
              </a:rPr>
              <a:t>cid</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Quieter Than a Speeding Bullet"/>
          <p:cNvPicPr>
            <a:picLocks noChangeAspect="1" noChangeArrowheads="1"/>
          </p:cNvPicPr>
          <p:nvPr/>
        </p:nvPicPr>
        <p:blipFill>
          <a:blip r:embed="rId3" cstate="print"/>
          <a:srcRect/>
          <a:stretch>
            <a:fillRect/>
          </a:stretch>
        </p:blipFill>
        <p:spPr bwMode="auto">
          <a:xfrm>
            <a:off x="240957" y="3581400"/>
            <a:ext cx="8640762" cy="2743200"/>
          </a:xfrm>
          <a:prstGeom prst="rect">
            <a:avLst/>
          </a:prstGeom>
          <a:noFill/>
          <a:ln w="9525">
            <a:noFill/>
            <a:miter lim="800000"/>
            <a:headEnd/>
            <a:tailEnd/>
          </a:ln>
        </p:spPr>
      </p:pic>
      <p:pic>
        <p:nvPicPr>
          <p:cNvPr id="59395" name="Picture 6" descr="https://preachrr.files.wordpress.com/2012/04/kingfisher_rn.jpg"/>
          <p:cNvPicPr>
            <a:picLocks noChangeAspect="1" noChangeArrowheads="1"/>
          </p:cNvPicPr>
          <p:nvPr/>
        </p:nvPicPr>
        <p:blipFill>
          <a:blip r:embed="rId4" cstate="print"/>
          <a:srcRect l="6049" t="7895" r="5235" b="15788"/>
          <a:stretch>
            <a:fillRect/>
          </a:stretch>
        </p:blipFill>
        <p:spPr bwMode="auto">
          <a:xfrm>
            <a:off x="2884938" y="1154112"/>
            <a:ext cx="3352800" cy="2209800"/>
          </a:xfrm>
          <a:prstGeom prst="rect">
            <a:avLst/>
          </a:prstGeom>
          <a:noFill/>
          <a:ln w="9525">
            <a:noFill/>
            <a:miter lim="800000"/>
            <a:headEnd/>
            <a:tailEnd/>
          </a:ln>
        </p:spPr>
      </p:pic>
      <p:sp>
        <p:nvSpPr>
          <p:cNvPr id="5" name="Title 4"/>
          <p:cNvSpPr>
            <a:spLocks noGrp="1"/>
          </p:cNvSpPr>
          <p:nvPr>
            <p:ph type="title"/>
          </p:nvPr>
        </p:nvSpPr>
        <p:spPr>
          <a:xfrm>
            <a:off x="685800" y="76200"/>
            <a:ext cx="7772400" cy="990600"/>
          </a:xfrm>
        </p:spPr>
        <p:txBody>
          <a:bodyPr/>
          <a:lstStyle/>
          <a:p>
            <a:r>
              <a:rPr lang="en-US" altLang="en-US" sz="2800" dirty="0" err="1" smtClean="0">
                <a:latin typeface="Arial" panose="020B0604020202020204" pitchFamily="34" charset="0"/>
                <a:cs typeface="Arial" panose="020B0604020202020204" pitchFamily="34" charset="0"/>
              </a:rPr>
              <a:t>Shinkansen</a:t>
            </a:r>
            <a:r>
              <a:rPr lang="en-US" altLang="en-US" sz="2800" dirty="0" smtClean="0">
                <a:latin typeface="Arial" panose="020B0604020202020204" pitchFamily="34" charset="0"/>
                <a:cs typeface="Arial" panose="020B0604020202020204" pitchFamily="34" charset="0"/>
              </a:rPr>
              <a:t> Bullet Train in Japan: </a:t>
            </a:r>
            <a:br>
              <a:rPr lang="en-US" altLang="en-US" sz="2800" dirty="0" smtClean="0">
                <a:latin typeface="Arial" panose="020B0604020202020204" pitchFamily="34" charset="0"/>
                <a:cs typeface="Arial" panose="020B0604020202020204" pitchFamily="34" charset="0"/>
              </a:rPr>
            </a:br>
            <a:r>
              <a:rPr lang="en-US" altLang="en-US" sz="2800" dirty="0" smtClean="0">
                <a:latin typeface="Arial" panose="020B0604020202020204" pitchFamily="34" charset="0"/>
                <a:cs typeface="Arial" panose="020B0604020202020204" pitchFamily="34" charset="0"/>
              </a:rPr>
              <a:t>inspired by shape of Kingfisher head</a:t>
            </a:r>
            <a:endParaRPr lang="en-US" sz="2800" dirty="0">
              <a:latin typeface="Arial" panose="020B0604020202020204" pitchFamily="34" charset="0"/>
              <a:cs typeface="Arial" panose="020B0604020202020204" pitchFamily="34" charset="0"/>
            </a:endParaRPr>
          </a:p>
        </p:txBody>
      </p:sp>
      <p:sp>
        <p:nvSpPr>
          <p:cNvPr id="2" name="Rectangle 1"/>
          <p:cNvSpPr/>
          <p:nvPr/>
        </p:nvSpPr>
        <p:spPr>
          <a:xfrm>
            <a:off x="4038600" y="6351508"/>
            <a:ext cx="1402948" cy="369332"/>
          </a:xfrm>
          <a:prstGeom prst="rect">
            <a:avLst/>
          </a:prstGeom>
        </p:spPr>
        <p:txBody>
          <a:bodyPr wrap="none">
            <a:spAutoFit/>
          </a:bodyPr>
          <a:lstStyle/>
          <a:p>
            <a:r>
              <a:rPr lang="en-US" altLang="en-US" dirty="0" err="1"/>
              <a:t>Eiji</a:t>
            </a:r>
            <a:r>
              <a:rPr lang="en-US" altLang="en-US" dirty="0"/>
              <a:t> </a:t>
            </a:r>
            <a:r>
              <a:rPr lang="en-US" altLang="en-US" dirty="0" err="1"/>
              <a:t>Nakatsu</a:t>
            </a:r>
            <a:endParaRPr lang="en-GB" dirty="0"/>
          </a:p>
        </p:txBody>
      </p:sp>
    </p:spTree>
    <p:extLst>
      <p:ext uri="{BB962C8B-B14F-4D97-AF65-F5344CB8AC3E}">
        <p14:creationId xmlns:p14="http://schemas.microsoft.com/office/powerpoint/2010/main" val="2675254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3">
            <a:extLst>
              <a:ext uri="{28A0092B-C50C-407E-A947-70E740481C1C}">
                <a14:useLocalDpi xmlns:a14="http://schemas.microsoft.com/office/drawing/2010/main" val="0"/>
              </a:ext>
            </a:extLst>
          </a:blip>
          <a:srcRect r="38893" b="13319"/>
          <a:stretch>
            <a:fillRect/>
          </a:stretch>
        </p:blipFill>
        <p:spPr bwMode="auto">
          <a:xfrm>
            <a:off x="685800" y="1195388"/>
            <a:ext cx="41036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19" name="TextBox 1"/>
          <p:cNvSpPr txBox="1">
            <a:spLocks noChangeArrowheads="1"/>
          </p:cNvSpPr>
          <p:nvPr/>
        </p:nvSpPr>
        <p:spPr bwMode="auto">
          <a:xfrm>
            <a:off x="1447800" y="103188"/>
            <a:ext cx="624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b="1" dirty="0">
                <a:solidFill>
                  <a:srgbClr val="C00000"/>
                </a:solidFill>
                <a:ea typeface="DejaVu Sans" charset="0"/>
                <a:cs typeface="DejaVu Sans" charset="0"/>
              </a:rPr>
              <a:t>Watson-Crick Model for the Structure of DNA</a:t>
            </a:r>
            <a:endParaRPr lang="en-US" altLang="en-US" dirty="0">
              <a:solidFill>
                <a:srgbClr val="C00000"/>
              </a:solidFill>
            </a:endParaRPr>
          </a:p>
        </p:txBody>
      </p:sp>
      <p:sp>
        <p:nvSpPr>
          <p:cNvPr id="34822" name="TextBox 1"/>
          <p:cNvSpPr txBox="1">
            <a:spLocks noChangeArrowheads="1"/>
          </p:cNvSpPr>
          <p:nvPr/>
        </p:nvSpPr>
        <p:spPr bwMode="auto">
          <a:xfrm>
            <a:off x="990600" y="1295400"/>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a</a:t>
            </a:r>
          </a:p>
        </p:txBody>
      </p:sp>
      <p:grpSp>
        <p:nvGrpSpPr>
          <p:cNvPr id="2" name="Group 1"/>
          <p:cNvGrpSpPr/>
          <p:nvPr/>
        </p:nvGrpSpPr>
        <p:grpSpPr>
          <a:xfrm>
            <a:off x="5105400" y="1143000"/>
            <a:ext cx="2954337" cy="5662613"/>
            <a:chOff x="5105400" y="1143000"/>
            <a:chExt cx="2954337" cy="5662613"/>
          </a:xfrm>
        </p:grpSpPr>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l="61673" b="13319"/>
            <a:stretch>
              <a:fillRect/>
            </a:stretch>
          </p:blipFill>
          <p:spPr bwMode="auto">
            <a:xfrm>
              <a:off x="5486400" y="1143000"/>
              <a:ext cx="2573337"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3" name="TextBox 6"/>
            <p:cNvSpPr txBox="1">
              <a:spLocks noChangeArrowheads="1"/>
            </p:cNvSpPr>
            <p:nvPr/>
          </p:nvSpPr>
          <p:spPr bwMode="auto">
            <a:xfrm>
              <a:off x="5105400" y="1312863"/>
              <a:ext cx="404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b</a:t>
              </a:r>
            </a:p>
          </p:txBody>
        </p:sp>
        <p:sp>
          <p:nvSpPr>
            <p:cNvPr id="34824" name="TextBox 7"/>
            <p:cNvSpPr txBox="1">
              <a:spLocks noChangeArrowheads="1"/>
            </p:cNvSpPr>
            <p:nvPr/>
          </p:nvSpPr>
          <p:spPr bwMode="auto">
            <a:xfrm>
              <a:off x="6629400" y="1296988"/>
              <a:ext cx="3857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c</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a:extLst>
              <a:ext uri="{28A0092B-C50C-407E-A947-70E740481C1C}">
                <a14:useLocalDpi xmlns:a14="http://schemas.microsoft.com/office/drawing/2010/main" val="0"/>
              </a:ext>
            </a:extLst>
          </a:blip>
          <a:srcRect b="14519"/>
          <a:stretch>
            <a:fillRect/>
          </a:stretch>
        </p:blipFill>
        <p:spPr bwMode="auto">
          <a:xfrm>
            <a:off x="2469357" y="1196975"/>
            <a:ext cx="4205287"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9" name="Rectangle 1"/>
          <p:cNvSpPr>
            <a:spLocks noChangeArrowheads="1"/>
          </p:cNvSpPr>
          <p:nvPr/>
        </p:nvSpPr>
        <p:spPr bwMode="auto">
          <a:xfrm>
            <a:off x="1219200" y="76200"/>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solidFill>
                  <a:srgbClr val="C00000"/>
                </a:solidFill>
                <a:ea typeface="DejaVu Sans" charset="0"/>
                <a:cs typeface="DejaVu Sans" charset="0"/>
              </a:rPr>
              <a:t>Reversible Denaturation and Annealing (</a:t>
            </a:r>
            <a:r>
              <a:rPr lang="en-IN" altLang="en-US" sz="2800" b="1" dirty="0" err="1">
                <a:solidFill>
                  <a:srgbClr val="C00000"/>
                </a:solidFill>
                <a:ea typeface="DejaVu Sans" charset="0"/>
                <a:cs typeface="DejaVu Sans" charset="0"/>
              </a:rPr>
              <a:t>Renaturation</a:t>
            </a:r>
            <a:r>
              <a:rPr lang="en-IN" altLang="en-US" sz="2800" b="1" dirty="0">
                <a:solidFill>
                  <a:srgbClr val="C00000"/>
                </a:solidFill>
                <a:ea typeface="DejaVu Sans" charset="0"/>
                <a:cs typeface="DejaVu Sans" charset="0"/>
              </a:rPr>
              <a:t>)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a:extLst>
              <a:ext uri="{28A0092B-C50C-407E-A947-70E740481C1C}">
                <a14:useLocalDpi xmlns:a14="http://schemas.microsoft.com/office/drawing/2010/main" val="0"/>
              </a:ext>
            </a:extLst>
          </a:blip>
          <a:srcRect b="8722"/>
          <a:stretch>
            <a:fillRect/>
          </a:stretch>
        </p:blipFill>
        <p:spPr bwMode="auto">
          <a:xfrm>
            <a:off x="1424781" y="742950"/>
            <a:ext cx="629443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Rectangle 1"/>
          <p:cNvSpPr>
            <a:spLocks noChangeArrowheads="1"/>
          </p:cNvSpPr>
          <p:nvPr/>
        </p:nvSpPr>
        <p:spPr bwMode="auto">
          <a:xfrm>
            <a:off x="2270919" y="228600"/>
            <a:ext cx="460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2800" b="1" dirty="0">
                <a:solidFill>
                  <a:srgbClr val="C00000"/>
                </a:solidFill>
                <a:ea typeface="DejaVu Sans" charset="0"/>
                <a:cs typeface="DejaVu Sans" charset="0"/>
              </a:rPr>
              <a:t>Heat Denaturation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4" y="37171"/>
            <a:ext cx="5649303" cy="584775"/>
          </a:xfrm>
          <a:prstGeom prst="rect">
            <a:avLst/>
          </a:prstGeom>
          <a:noFill/>
        </p:spPr>
        <p:txBody>
          <a:bodyPr wrap="none" rtlCol="0">
            <a:spAutoFit/>
          </a:bodyPr>
          <a:lstStyle/>
          <a:p>
            <a:r>
              <a:rPr lang="en-US" sz="3200" dirty="0" smtClean="0"/>
              <a:t>Study and reference materials</a:t>
            </a:r>
            <a:endParaRPr lang="en-US" sz="3200" dirty="0"/>
          </a:p>
        </p:txBody>
      </p:sp>
      <p:sp>
        <p:nvSpPr>
          <p:cNvPr id="3" name="TextBox 2"/>
          <p:cNvSpPr txBox="1"/>
          <p:nvPr/>
        </p:nvSpPr>
        <p:spPr>
          <a:xfrm>
            <a:off x="7434" y="914399"/>
            <a:ext cx="9136566" cy="4154984"/>
          </a:xfrm>
          <a:prstGeom prst="rect">
            <a:avLst/>
          </a:prstGeom>
          <a:noFill/>
        </p:spPr>
        <p:txBody>
          <a:bodyPr wrap="square" rtlCol="0">
            <a:spAutoFit/>
          </a:bodyPr>
          <a:lstStyle/>
          <a:p>
            <a:r>
              <a:rPr lang="en-US" sz="2400" dirty="0" smtClean="0"/>
              <a:t>DNA as </a:t>
            </a:r>
            <a:r>
              <a:rPr lang="en-US" sz="2400" dirty="0"/>
              <a:t>storage device: </a:t>
            </a:r>
            <a:endParaRPr lang="en-US" sz="2400" dirty="0" smtClean="0"/>
          </a:p>
          <a:p>
            <a:r>
              <a:rPr lang="en-US" sz="2400" dirty="0" smtClean="0">
                <a:hlinkClick r:id="rId3"/>
              </a:rPr>
              <a:t>https</a:t>
            </a:r>
            <a:r>
              <a:rPr lang="en-US" sz="2400" dirty="0">
                <a:hlinkClick r:id="rId3"/>
              </a:rPr>
              <a:t>://</a:t>
            </a:r>
            <a:r>
              <a:rPr lang="en-US" sz="2400" dirty="0" smtClean="0">
                <a:hlinkClick r:id="rId3"/>
              </a:rPr>
              <a:t>www.youtube.com/watch?v=60Gi5lqL-dA&amp;feature=emb_title</a:t>
            </a:r>
            <a:endParaRPr lang="en-US" sz="2400" dirty="0" smtClean="0"/>
          </a:p>
          <a:p>
            <a:endParaRPr lang="en-US" sz="2400" dirty="0"/>
          </a:p>
          <a:p>
            <a:r>
              <a:rPr lang="en-US" sz="2400" dirty="0" smtClean="0"/>
              <a:t>DNA as transforming principle:</a:t>
            </a:r>
          </a:p>
          <a:p>
            <a:r>
              <a:rPr lang="en-US" sz="2400" dirty="0">
                <a:hlinkClick r:id="rId4"/>
              </a:rPr>
              <a:t>https://www.ncbi.nlm.nih.gov/books/NBK22104</a:t>
            </a:r>
            <a:r>
              <a:rPr lang="en-US" sz="2400" dirty="0" smtClean="0">
                <a:hlinkClick r:id="rId4"/>
              </a:rPr>
              <a:t>/</a:t>
            </a:r>
            <a:r>
              <a:rPr lang="en-US" sz="2400" dirty="0" smtClean="0"/>
              <a:t> </a:t>
            </a:r>
          </a:p>
          <a:p>
            <a:endParaRPr lang="en-US" sz="2400" dirty="0"/>
          </a:p>
          <a:p>
            <a:r>
              <a:rPr lang="en-US" sz="2400" dirty="0" smtClean="0"/>
              <a:t>DNA structure:</a:t>
            </a:r>
          </a:p>
          <a:p>
            <a:r>
              <a:rPr lang="en-US" sz="2400" dirty="0">
                <a:hlinkClick r:id="rId5"/>
              </a:rPr>
              <a:t>https://www.youtube.com/watch?v=o_-</a:t>
            </a:r>
            <a:r>
              <a:rPr lang="en-US" sz="2400" dirty="0" smtClean="0">
                <a:hlinkClick r:id="rId5"/>
              </a:rPr>
              <a:t>6JXLYS-k</a:t>
            </a:r>
            <a:r>
              <a:rPr lang="en-US" sz="2400" dirty="0" smtClean="0"/>
              <a:t> </a:t>
            </a:r>
          </a:p>
          <a:p>
            <a:endParaRPr lang="en-US" sz="2400" dirty="0"/>
          </a:p>
          <a:p>
            <a:r>
              <a:rPr lang="en-US" sz="2400" dirty="0" err="1" smtClean="0"/>
              <a:t>Lehninger</a:t>
            </a:r>
            <a:r>
              <a:rPr lang="en-US" sz="2400" dirty="0" smtClean="0"/>
              <a:t> Principles of Biochemistry</a:t>
            </a:r>
            <a:endParaRPr lang="en-US" sz="2400" dirty="0"/>
          </a:p>
        </p:txBody>
      </p:sp>
    </p:spTree>
    <p:extLst>
      <p:ext uri="{BB962C8B-B14F-4D97-AF65-F5344CB8AC3E}">
        <p14:creationId xmlns:p14="http://schemas.microsoft.com/office/powerpoint/2010/main" val="3025756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ockleburs"/>
          <p:cNvPicPr>
            <a:picLocks noChangeAspect="1" noChangeArrowheads="1"/>
          </p:cNvPicPr>
          <p:nvPr/>
        </p:nvPicPr>
        <p:blipFill>
          <a:blip r:embed="rId3" cstate="print"/>
          <a:srcRect/>
          <a:stretch>
            <a:fillRect/>
          </a:stretch>
        </p:blipFill>
        <p:spPr bwMode="auto">
          <a:xfrm>
            <a:off x="3477747" y="914400"/>
            <a:ext cx="2172410" cy="3108960"/>
          </a:xfrm>
          <a:prstGeom prst="rect">
            <a:avLst/>
          </a:prstGeom>
          <a:noFill/>
        </p:spPr>
      </p:pic>
      <p:pic>
        <p:nvPicPr>
          <p:cNvPr id="1030" name="Picture 6" descr="http://img.timeinc.net/time/daily/2010/1006/360_velcro_0615.jpg"/>
          <p:cNvPicPr>
            <a:picLocks noChangeAspect="1" noChangeArrowheads="1"/>
          </p:cNvPicPr>
          <p:nvPr/>
        </p:nvPicPr>
        <p:blipFill>
          <a:blip r:embed="rId4" cstate="print"/>
          <a:srcRect/>
          <a:stretch>
            <a:fillRect/>
          </a:stretch>
        </p:blipFill>
        <p:spPr bwMode="auto">
          <a:xfrm>
            <a:off x="450390" y="1630680"/>
            <a:ext cx="2521410" cy="1645920"/>
          </a:xfrm>
          <a:prstGeom prst="rect">
            <a:avLst/>
          </a:prstGeom>
          <a:noFill/>
        </p:spPr>
      </p:pic>
      <p:pic>
        <p:nvPicPr>
          <p:cNvPr id="1032" name="Picture 8" descr="Image result for cockleburs"/>
          <p:cNvPicPr>
            <a:picLocks noChangeAspect="1" noChangeArrowheads="1"/>
          </p:cNvPicPr>
          <p:nvPr/>
        </p:nvPicPr>
        <p:blipFill>
          <a:blip r:embed="rId5" cstate="print"/>
          <a:srcRect/>
          <a:stretch>
            <a:fillRect/>
          </a:stretch>
        </p:blipFill>
        <p:spPr bwMode="auto">
          <a:xfrm>
            <a:off x="6184557" y="1630680"/>
            <a:ext cx="2642967" cy="1645920"/>
          </a:xfrm>
          <a:prstGeom prst="rect">
            <a:avLst/>
          </a:prstGeom>
          <a:noFill/>
        </p:spPr>
      </p:pic>
      <p:sp>
        <p:nvSpPr>
          <p:cNvPr id="6" name="Rectangle 5"/>
          <p:cNvSpPr/>
          <p:nvPr/>
        </p:nvSpPr>
        <p:spPr>
          <a:xfrm>
            <a:off x="381000" y="4800600"/>
            <a:ext cx="5105400" cy="1477328"/>
          </a:xfrm>
          <a:prstGeom prst="rect">
            <a:avLst/>
          </a:prstGeom>
        </p:spPr>
        <p:txBody>
          <a:bodyPr wrap="square">
            <a:spAutoFit/>
          </a:bodyPr>
          <a:lstStyle/>
          <a:p>
            <a:r>
              <a:rPr lang="en-US" b="1" u="sng" dirty="0" smtClean="0"/>
              <a:t>Georges de </a:t>
            </a:r>
            <a:r>
              <a:rPr lang="en-US" b="1" u="sng" dirty="0" err="1" smtClean="0"/>
              <a:t>Mestral</a:t>
            </a:r>
            <a:r>
              <a:rPr lang="en-US" b="1" u="sng" dirty="0" smtClean="0"/>
              <a:t> invented Velcro®</a:t>
            </a:r>
            <a:r>
              <a:rPr lang="en-US" dirty="0" smtClean="0"/>
              <a:t>: Unique, two-sided fastener, one side with stiff </a:t>
            </a:r>
            <a:r>
              <a:rPr lang="en-US" b="1" dirty="0" smtClean="0">
                <a:solidFill>
                  <a:schemeClr val="accent6">
                    <a:lumMod val="75000"/>
                  </a:schemeClr>
                </a:solidFill>
              </a:rPr>
              <a:t>hooks</a:t>
            </a:r>
            <a:r>
              <a:rPr lang="en-US" dirty="0" smtClean="0"/>
              <a:t> like the burs and the other side with soft </a:t>
            </a:r>
            <a:r>
              <a:rPr lang="en-US" b="1" dirty="0" smtClean="0"/>
              <a:t>loops</a:t>
            </a:r>
            <a:r>
              <a:rPr lang="en-US" dirty="0" smtClean="0"/>
              <a:t> like the fabric.  a combination of the words </a:t>
            </a:r>
            <a:r>
              <a:rPr lang="en-US" u="sng" dirty="0" smtClean="0"/>
              <a:t>vel</a:t>
            </a:r>
            <a:r>
              <a:rPr lang="en-US" dirty="0" smtClean="0"/>
              <a:t>our and </a:t>
            </a:r>
            <a:r>
              <a:rPr lang="en-US" u="sng" dirty="0" smtClean="0"/>
              <a:t>cro</a:t>
            </a:r>
            <a:r>
              <a:rPr lang="en-US" dirty="0" smtClean="0"/>
              <a:t>chet.</a:t>
            </a:r>
            <a:endParaRPr lang="en-US" dirty="0"/>
          </a:p>
        </p:txBody>
      </p:sp>
      <p:sp>
        <p:nvSpPr>
          <p:cNvPr id="10" name="Title 9"/>
          <p:cNvSpPr>
            <a:spLocks noGrp="1"/>
          </p:cNvSpPr>
          <p:nvPr>
            <p:ph type="title"/>
          </p:nvPr>
        </p:nvSpPr>
        <p:spPr>
          <a:xfrm>
            <a:off x="304800" y="152400"/>
            <a:ext cx="8534400" cy="609600"/>
          </a:xfrm>
        </p:spPr>
        <p:txBody>
          <a:bodyPr/>
          <a:lstStyle/>
          <a:p>
            <a:r>
              <a:rPr lang="en-US" sz="3200" dirty="0" smtClean="0">
                <a:latin typeface="Arial" panose="020B0604020202020204" pitchFamily="34" charset="0"/>
                <a:cs typeface="Arial" panose="020B0604020202020204" pitchFamily="34" charset="0"/>
              </a:rPr>
              <a:t>Invention of Velcro®: inspired by Cockleburs</a:t>
            </a:r>
            <a:endParaRPr lang="en-US" sz="3200" dirty="0">
              <a:latin typeface="Arial" panose="020B0604020202020204" pitchFamily="34" charset="0"/>
              <a:cs typeface="Arial" panose="020B0604020202020204" pitchFamily="34" charset="0"/>
            </a:endParaRPr>
          </a:p>
        </p:txBody>
      </p:sp>
      <p:sp>
        <p:nvSpPr>
          <p:cNvPr id="12" name="Plus 11"/>
          <p:cNvSpPr/>
          <p:nvPr/>
        </p:nvSpPr>
        <p:spPr>
          <a:xfrm>
            <a:off x="3008190" y="2219325"/>
            <a:ext cx="457200" cy="4572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qual 12"/>
          <p:cNvSpPr/>
          <p:nvPr/>
        </p:nvSpPr>
        <p:spPr>
          <a:xfrm>
            <a:off x="5651157" y="2257425"/>
            <a:ext cx="5334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4" name="Picture 10" descr="Image result for velcro"/>
          <p:cNvPicPr>
            <a:picLocks noChangeAspect="1" noChangeArrowheads="1"/>
          </p:cNvPicPr>
          <p:nvPr/>
        </p:nvPicPr>
        <p:blipFill>
          <a:blip r:embed="rId6" cstate="print"/>
          <a:srcRect/>
          <a:stretch>
            <a:fillRect/>
          </a:stretch>
        </p:blipFill>
        <p:spPr bwMode="auto">
          <a:xfrm>
            <a:off x="5867400" y="4343400"/>
            <a:ext cx="2514600" cy="2289912"/>
          </a:xfrm>
          <a:prstGeom prst="rect">
            <a:avLst/>
          </a:prstGeom>
          <a:noFill/>
        </p:spPr>
      </p:pic>
      <p:sp>
        <p:nvSpPr>
          <p:cNvPr id="15" name="Rectangle 14"/>
          <p:cNvSpPr/>
          <p:nvPr/>
        </p:nvSpPr>
        <p:spPr>
          <a:xfrm>
            <a:off x="3810000" y="3987114"/>
            <a:ext cx="1505540" cy="369332"/>
          </a:xfrm>
          <a:prstGeom prst="rect">
            <a:avLst/>
          </a:prstGeom>
        </p:spPr>
        <p:txBody>
          <a:bodyPr wrap="none">
            <a:spAutoFit/>
          </a:bodyPr>
          <a:lstStyle/>
          <a:p>
            <a:r>
              <a:rPr lang="en-US" b="1" dirty="0" smtClean="0">
                <a:solidFill>
                  <a:srgbClr val="00B050"/>
                </a:solidFill>
              </a:rPr>
              <a:t>Cockleburs </a:t>
            </a:r>
            <a:endParaRPr lang="en-US" b="1" dirty="0">
              <a:solidFill>
                <a:srgbClr val="00B050"/>
              </a:solidFill>
            </a:endParaRPr>
          </a:p>
        </p:txBody>
      </p:sp>
    </p:spTree>
    <p:extLst>
      <p:ext uri="{BB962C8B-B14F-4D97-AF65-F5344CB8AC3E}">
        <p14:creationId xmlns:p14="http://schemas.microsoft.com/office/powerpoint/2010/main" val="288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eb-assets.domo.com/blog/wp-content/uploads/2019/07/data-never-sleeps-7-896k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640080"/>
            <a:ext cx="3640142" cy="6217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p:cNvSpPr txBox="1">
            <a:spLocks noChangeArrowheads="1"/>
          </p:cNvSpPr>
          <p:nvPr/>
        </p:nvSpPr>
        <p:spPr bwMode="auto">
          <a:xfrm>
            <a:off x="1977438" y="76200"/>
            <a:ext cx="5057796" cy="646331"/>
          </a:xfrm>
          <a:prstGeom prst="rect">
            <a:avLst/>
          </a:prstGeom>
          <a:noFill/>
          <a:ln w="9525">
            <a:noFill/>
            <a:miter lim="800000"/>
            <a:headEnd/>
            <a:tailEnd/>
          </a:ln>
        </p:spPr>
        <p:txBody>
          <a:bodyPr wrap="none">
            <a:spAutoFit/>
          </a:bodyPr>
          <a:lstStyle/>
          <a:p>
            <a:pPr algn="ctr"/>
            <a:r>
              <a:rPr lang="en-US" altLang="en-US" sz="3600" b="1" dirty="0" smtClean="0"/>
              <a:t>Data usage: a big deal</a:t>
            </a:r>
            <a:endParaRPr lang="en-US" altLang="en-US" sz="3600" b="1" dirty="0"/>
          </a:p>
        </p:txBody>
      </p:sp>
    </p:spTree>
    <p:extLst>
      <p:ext uri="{BB962C8B-B14F-4D97-AF65-F5344CB8AC3E}">
        <p14:creationId xmlns:p14="http://schemas.microsoft.com/office/powerpoint/2010/main" val="1059689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871537"/>
            <a:ext cx="9001125" cy="5757863"/>
          </a:xfrm>
          <a:prstGeom prst="rect">
            <a:avLst/>
          </a:prstGeom>
        </p:spPr>
      </p:pic>
      <p:sp>
        <p:nvSpPr>
          <p:cNvPr id="3" name="TextBox 3"/>
          <p:cNvSpPr txBox="1">
            <a:spLocks noChangeArrowheads="1"/>
          </p:cNvSpPr>
          <p:nvPr/>
        </p:nvSpPr>
        <p:spPr bwMode="auto">
          <a:xfrm>
            <a:off x="1477296" y="220482"/>
            <a:ext cx="6058069" cy="646331"/>
          </a:xfrm>
          <a:prstGeom prst="rect">
            <a:avLst/>
          </a:prstGeom>
          <a:noFill/>
          <a:ln w="9525">
            <a:noFill/>
            <a:miter lim="800000"/>
            <a:headEnd/>
            <a:tailEnd/>
          </a:ln>
        </p:spPr>
        <p:txBody>
          <a:bodyPr wrap="none">
            <a:spAutoFit/>
          </a:bodyPr>
          <a:lstStyle/>
          <a:p>
            <a:pPr algn="ctr"/>
            <a:r>
              <a:rPr lang="en-US" altLang="en-US" sz="3600" b="1" dirty="0"/>
              <a:t>Why study Living System?</a:t>
            </a:r>
          </a:p>
        </p:txBody>
      </p:sp>
    </p:spTree>
    <p:extLst>
      <p:ext uri="{BB962C8B-B14F-4D97-AF65-F5344CB8AC3E}">
        <p14:creationId xmlns:p14="http://schemas.microsoft.com/office/powerpoint/2010/main" val="3346473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4318" t="10417" r="11933" b="6250"/>
          <a:stretch/>
        </p:blipFill>
        <p:spPr>
          <a:xfrm>
            <a:off x="72000" y="1752600"/>
            <a:ext cx="9000000" cy="5034966"/>
          </a:xfrm>
          <a:prstGeom prst="rect">
            <a:avLst/>
          </a:prstGeom>
        </p:spPr>
      </p:pic>
      <p:sp>
        <p:nvSpPr>
          <p:cNvPr id="3" name="TextBox 2"/>
          <p:cNvSpPr txBox="1"/>
          <p:nvPr/>
        </p:nvSpPr>
        <p:spPr>
          <a:xfrm>
            <a:off x="163678" y="24825"/>
            <a:ext cx="8816644" cy="584775"/>
          </a:xfrm>
          <a:prstGeom prst="rect">
            <a:avLst/>
          </a:prstGeom>
          <a:noFill/>
        </p:spPr>
        <p:txBody>
          <a:bodyPr wrap="none" rtlCol="0">
            <a:spAutoFit/>
          </a:bodyPr>
          <a:lstStyle/>
          <a:p>
            <a:r>
              <a:rPr lang="en-CA" sz="3200" dirty="0"/>
              <a:t>Microsoft Corporation – DNA Storage Research</a:t>
            </a:r>
          </a:p>
        </p:txBody>
      </p:sp>
      <p:sp>
        <p:nvSpPr>
          <p:cNvPr id="4" name="TextBox 3"/>
          <p:cNvSpPr txBox="1"/>
          <p:nvPr/>
        </p:nvSpPr>
        <p:spPr>
          <a:xfrm>
            <a:off x="112200" y="685800"/>
            <a:ext cx="8919600" cy="923330"/>
          </a:xfrm>
          <a:prstGeom prst="rect">
            <a:avLst/>
          </a:prstGeom>
          <a:noFill/>
        </p:spPr>
        <p:txBody>
          <a:bodyPr wrap="square" rtlCol="0">
            <a:spAutoFit/>
          </a:bodyPr>
          <a:lstStyle/>
          <a:p>
            <a:pPr algn="ctr"/>
            <a:r>
              <a:rPr lang="en-CA" b="1" dirty="0"/>
              <a:t>A DNA-Based Archival Storage System</a:t>
            </a:r>
            <a:r>
              <a:rPr lang="en-CA" dirty="0"/>
              <a:t> </a:t>
            </a:r>
            <a:r>
              <a:rPr lang="en-CA" dirty="0" err="1"/>
              <a:t>Bornholt</a:t>
            </a:r>
            <a:r>
              <a:rPr lang="en-CA" dirty="0"/>
              <a:t> J, et. al. ASPLOS 2016 (International Conference on Architectural Support for Programming Languages and Operating Systems)</a:t>
            </a:r>
          </a:p>
        </p:txBody>
      </p:sp>
      <p:sp>
        <p:nvSpPr>
          <p:cNvPr id="5" name="Rectangle 4"/>
          <p:cNvSpPr/>
          <p:nvPr/>
        </p:nvSpPr>
        <p:spPr>
          <a:xfrm>
            <a:off x="5856911" y="5181600"/>
            <a:ext cx="3108543" cy="369332"/>
          </a:xfrm>
          <a:prstGeom prst="rect">
            <a:avLst/>
          </a:prstGeom>
        </p:spPr>
        <p:txBody>
          <a:bodyPr wrap="none">
            <a:spAutoFit/>
          </a:bodyPr>
          <a:lstStyle/>
          <a:p>
            <a:r>
              <a:rPr lang="en-US" dirty="0">
                <a:solidFill>
                  <a:srgbClr val="FF0000"/>
                </a:solidFill>
              </a:rPr>
              <a:t>https://youtu.be/60Gi5lqL-dA</a:t>
            </a:r>
          </a:p>
        </p:txBody>
      </p:sp>
    </p:spTree>
    <p:extLst>
      <p:ext uri="{BB962C8B-B14F-4D97-AF65-F5344CB8AC3E}">
        <p14:creationId xmlns:p14="http://schemas.microsoft.com/office/powerpoint/2010/main" val="1935588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028700" y="268288"/>
            <a:ext cx="708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dirty="0">
                <a:solidFill>
                  <a:srgbClr val="C00000"/>
                </a:solidFill>
                <a:ea typeface="ＭＳ Ｐゴシック" pitchFamily="1" charset="-128"/>
              </a:rPr>
              <a:t>What are the characteristics of a Living System?</a:t>
            </a:r>
          </a:p>
        </p:txBody>
      </p:sp>
      <p:sp>
        <p:nvSpPr>
          <p:cNvPr id="6147" name="TextBox 2"/>
          <p:cNvSpPr txBox="1">
            <a:spLocks noChangeArrowheads="1"/>
          </p:cNvSpPr>
          <p:nvPr/>
        </p:nvSpPr>
        <p:spPr bwMode="auto">
          <a:xfrm>
            <a:off x="533399" y="1768763"/>
            <a:ext cx="8077201"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spcAft>
                <a:spcPts val="600"/>
              </a:spcAft>
            </a:pPr>
            <a:r>
              <a:rPr lang="en-CA" altLang="en-US" sz="2000" dirty="0"/>
              <a:t>High degree of </a:t>
            </a:r>
            <a:r>
              <a:rPr lang="en-CA" altLang="en-US" sz="2000" b="1" dirty="0"/>
              <a:t>complexity</a:t>
            </a:r>
          </a:p>
          <a:p>
            <a:pPr>
              <a:lnSpc>
                <a:spcPct val="150000"/>
              </a:lnSpc>
              <a:spcBef>
                <a:spcPct val="0"/>
              </a:spcBef>
              <a:spcAft>
                <a:spcPts val="600"/>
              </a:spcAft>
            </a:pPr>
            <a:r>
              <a:rPr lang="en-CA" altLang="en-US" sz="2000" dirty="0"/>
              <a:t>Mechanisms for </a:t>
            </a:r>
            <a:r>
              <a:rPr lang="en-CA" altLang="en-US" sz="2000" b="1" dirty="0"/>
              <a:t>sensing</a:t>
            </a:r>
            <a:r>
              <a:rPr lang="en-CA" altLang="en-US" sz="2000" dirty="0"/>
              <a:t> and </a:t>
            </a:r>
            <a:r>
              <a:rPr lang="en-CA" altLang="en-US" sz="2000" b="1" dirty="0"/>
              <a:t>responding</a:t>
            </a:r>
            <a:r>
              <a:rPr lang="en-CA" altLang="en-US" sz="2000" dirty="0"/>
              <a:t> to alterations in surroundings</a:t>
            </a:r>
          </a:p>
          <a:p>
            <a:pPr>
              <a:lnSpc>
                <a:spcPct val="150000"/>
              </a:lnSpc>
              <a:spcBef>
                <a:spcPct val="0"/>
              </a:spcBef>
              <a:spcAft>
                <a:spcPts val="600"/>
              </a:spcAft>
            </a:pPr>
            <a:r>
              <a:rPr lang="en-CA" altLang="en-US" sz="2000" dirty="0"/>
              <a:t>Systems for extracting, transforming and using </a:t>
            </a:r>
            <a:r>
              <a:rPr lang="en-CA" altLang="en-US" sz="2000" b="1" dirty="0"/>
              <a:t>energy</a:t>
            </a:r>
            <a:r>
              <a:rPr lang="en-CA" altLang="en-US" sz="2000" dirty="0"/>
              <a:t> from the environment</a:t>
            </a:r>
          </a:p>
          <a:p>
            <a:pPr>
              <a:lnSpc>
                <a:spcPct val="150000"/>
              </a:lnSpc>
              <a:spcBef>
                <a:spcPct val="0"/>
              </a:spcBef>
              <a:spcAft>
                <a:spcPts val="600"/>
              </a:spcAft>
            </a:pPr>
            <a:r>
              <a:rPr lang="en-CA" altLang="en-US" sz="2000" dirty="0"/>
              <a:t>Ability to </a:t>
            </a:r>
            <a:r>
              <a:rPr lang="en-CA" altLang="en-US" sz="2000" b="1" dirty="0"/>
              <a:t>adapt</a:t>
            </a:r>
            <a:r>
              <a:rPr lang="en-CA" altLang="en-US" sz="2000" dirty="0"/>
              <a:t> and </a:t>
            </a:r>
            <a:r>
              <a:rPr lang="en-CA" altLang="en-US" sz="2000" b="1" dirty="0"/>
              <a:t>evolve</a:t>
            </a:r>
          </a:p>
          <a:p>
            <a:pPr>
              <a:lnSpc>
                <a:spcPct val="150000"/>
              </a:lnSpc>
              <a:spcBef>
                <a:spcPct val="0"/>
              </a:spcBef>
              <a:spcAft>
                <a:spcPts val="600"/>
              </a:spcAft>
            </a:pPr>
            <a:r>
              <a:rPr lang="en-CA" altLang="en-US" sz="2000" dirty="0"/>
              <a:t>Ability to develop and </a:t>
            </a:r>
            <a:r>
              <a:rPr lang="en-CA" altLang="en-US" sz="2000" b="1" dirty="0"/>
              <a:t>grow</a:t>
            </a:r>
          </a:p>
          <a:p>
            <a:pPr>
              <a:lnSpc>
                <a:spcPct val="150000"/>
              </a:lnSpc>
              <a:spcBef>
                <a:spcPct val="0"/>
              </a:spcBef>
              <a:spcAft>
                <a:spcPts val="600"/>
              </a:spcAft>
            </a:pPr>
            <a:r>
              <a:rPr lang="en-CA" altLang="en-US" sz="2000" dirty="0"/>
              <a:t>Capacity for precise </a:t>
            </a:r>
            <a:r>
              <a:rPr lang="en-CA" altLang="en-US" sz="2000" b="1" dirty="0"/>
              <a:t>self-replication</a:t>
            </a:r>
            <a:r>
              <a:rPr lang="en-CA" altLang="en-US" sz="2000" dirty="0"/>
              <a:t> and </a:t>
            </a:r>
            <a:r>
              <a:rPr lang="en-CA" altLang="en-US" sz="2000" b="1" dirty="0"/>
              <a:t>self-assembly</a:t>
            </a:r>
            <a:r>
              <a:rPr lang="en-CA" altLang="en-US" sz="2000" dirty="0"/>
              <a:t>, known as reproduction</a:t>
            </a:r>
          </a:p>
        </p:txBody>
      </p:sp>
    </p:spTree>
    <p:extLst>
      <p:ext uri="{BB962C8B-B14F-4D97-AF65-F5344CB8AC3E}">
        <p14:creationId xmlns:p14="http://schemas.microsoft.com/office/powerpoint/2010/main" val="25203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1066800"/>
          </a:xfrm>
        </p:spPr>
        <p:txBody>
          <a:bodyPr/>
          <a:lstStyle/>
          <a:p>
            <a:r>
              <a:rPr lang="en-GB" sz="3200" dirty="0" smtClean="0">
                <a:latin typeface="Arial" panose="020B0604020202020204" pitchFamily="34" charset="0"/>
                <a:cs typeface="Arial" panose="020B0604020202020204" pitchFamily="34" charset="0"/>
              </a:rPr>
              <a:t>Components of Living Systems</a:t>
            </a:r>
            <a:br>
              <a:rPr lang="en-GB" sz="3200" dirty="0" smtClean="0">
                <a:latin typeface="Arial" panose="020B0604020202020204" pitchFamily="34" charset="0"/>
                <a:cs typeface="Arial" panose="020B0604020202020204" pitchFamily="34" charset="0"/>
              </a:rPr>
            </a:br>
            <a:r>
              <a:rPr lang="en-GB" sz="3200" b="1" dirty="0" smtClean="0">
                <a:solidFill>
                  <a:srgbClr val="CC3399"/>
                </a:solidFill>
                <a:latin typeface="Arial" panose="020B0604020202020204" pitchFamily="34" charset="0"/>
                <a:cs typeface="Arial" panose="020B0604020202020204" pitchFamily="34" charset="0"/>
              </a:rPr>
              <a:t>C-H-O-N-S-P</a:t>
            </a:r>
            <a:endParaRPr lang="en-GB" sz="3200" b="1" dirty="0">
              <a:solidFill>
                <a:srgbClr val="CC33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GB" sz="2400" dirty="0" smtClean="0"/>
              <a:t>All life forms on Earth are composed of building blocks that are made of combinations of Carbon and other elements: </a:t>
            </a:r>
          </a:p>
          <a:p>
            <a:r>
              <a:rPr lang="en-GB" sz="2400" dirty="0" smtClean="0"/>
              <a:t>Hydrogen</a:t>
            </a:r>
          </a:p>
          <a:p>
            <a:r>
              <a:rPr lang="en-GB" sz="2400" dirty="0" smtClean="0"/>
              <a:t>Oxygen</a:t>
            </a:r>
          </a:p>
          <a:p>
            <a:r>
              <a:rPr lang="en-GB" sz="2400" dirty="0" smtClean="0"/>
              <a:t>Nitrogen </a:t>
            </a:r>
          </a:p>
          <a:p>
            <a:r>
              <a:rPr lang="en-GB" sz="2400" dirty="0" smtClean="0"/>
              <a:t>Sulphur</a:t>
            </a:r>
          </a:p>
          <a:p>
            <a:r>
              <a:rPr lang="en-GB" sz="2400" dirty="0" smtClean="0"/>
              <a:t>Phosphorus</a:t>
            </a:r>
          </a:p>
          <a:p>
            <a:endParaRPr lang="en-GB" sz="2400" dirty="0"/>
          </a:p>
        </p:txBody>
      </p:sp>
    </p:spTree>
    <p:extLst>
      <p:ext uri="{BB962C8B-B14F-4D97-AF65-F5344CB8AC3E}">
        <p14:creationId xmlns:p14="http://schemas.microsoft.com/office/powerpoint/2010/main" val="2706579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0" ma:contentTypeDescription="Create a new document." ma:contentTypeScope="" ma:versionID="7d7e0d63a402132682331edc29d4a6c9">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243A64-22BA-4F56-B72D-011C907F1AEE}"/>
</file>

<file path=customXml/itemProps2.xml><?xml version="1.0" encoding="utf-8"?>
<ds:datastoreItem xmlns:ds="http://schemas.openxmlformats.org/officeDocument/2006/customXml" ds:itemID="{9E1FD0F6-0F42-49C1-ACDB-33FE9BDCE3A4}"/>
</file>

<file path=customXml/itemProps3.xml><?xml version="1.0" encoding="utf-8"?>
<ds:datastoreItem xmlns:ds="http://schemas.openxmlformats.org/officeDocument/2006/customXml" ds:itemID="{0DEE57F1-B63D-41A4-93DB-827108A30A44}"/>
</file>

<file path=docProps/app.xml><?xml version="1.0" encoding="utf-8"?>
<Properties xmlns="http://schemas.openxmlformats.org/officeDocument/2006/extended-properties" xmlns:vt="http://schemas.openxmlformats.org/officeDocument/2006/docPropsVTypes">
  <TotalTime>18095</TotalTime>
  <Words>3095</Words>
  <Application>Microsoft Office PowerPoint</Application>
  <PresentationFormat>On-screen Show (4:3)</PresentationFormat>
  <Paragraphs>295</Paragraphs>
  <Slides>33</Slides>
  <Notes>31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Default Design</vt:lpstr>
      <vt:lpstr>Lehninger</vt:lpstr>
      <vt:lpstr>PowerPoint Presentation</vt:lpstr>
      <vt:lpstr>Why study Living System?</vt:lpstr>
      <vt:lpstr>Shinkansen Bullet Train in Japan:  inspired by shape of Kingfisher head</vt:lpstr>
      <vt:lpstr>Invention of Velcro®: inspired by Cockleburs</vt:lpstr>
      <vt:lpstr>PowerPoint Presentation</vt:lpstr>
      <vt:lpstr>PowerPoint Presentation</vt:lpstr>
      <vt:lpstr>PowerPoint Presentation</vt:lpstr>
      <vt:lpstr>PowerPoint Presentation</vt:lpstr>
      <vt:lpstr>Components of Living Systems C-H-O-N-S-P</vt:lpstr>
      <vt:lpstr>Molecules of Living Systems: Biological Macromolecules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key features of DNA </vt:lpstr>
      <vt:lpstr>PowerPoint Presentation</vt:lpstr>
      <vt:lpstr>PowerPoint Presentation</vt:lpstr>
      <vt:lpstr>PowerPoint Presentation</vt:lpstr>
      <vt:lpstr>PowerPoint Presentation</vt:lpstr>
      <vt:lpstr>PowerPoint Presentation</vt:lpstr>
    </vt:vector>
  </TitlesOfParts>
  <Company>IITKGP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Rito</cp:lastModifiedBy>
  <cp:revision>568</cp:revision>
  <cp:lastPrinted>2017-06-28T07:22:16Z</cp:lastPrinted>
  <dcterms:created xsi:type="dcterms:W3CDTF">2010-08-31T09:03:50Z</dcterms:created>
  <dcterms:modified xsi:type="dcterms:W3CDTF">2021-01-13T06:10:17Z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